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5143500" type="screen16x9"/>
  <p:notesSz cx="6858000" cy="9144000"/>
  <p:embeddedFontLs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ezMCxTBufjkO/gFXF1P53qoDY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4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996895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5f3ae82f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5f3ae82f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19"/>
          <p:cNvGrpSpPr/>
          <p:nvPr/>
        </p:nvGrpSpPr>
        <p:grpSpPr>
          <a:xfrm>
            <a:off x="6098378" y="5"/>
            <a:ext cx="3045625" cy="2030570"/>
            <a:chOff x="6098378" y="5"/>
            <a:chExt cx="3045625" cy="2030570"/>
          </a:xfrm>
        </p:grpSpPr>
        <p:sp>
          <p:nvSpPr>
            <p:cNvPr id="11" name="Google Shape;11;p19"/>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9"/>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9"/>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9"/>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9"/>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19"/>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7" name="Google Shape;17;p19"/>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1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30"/>
          <p:cNvGrpSpPr/>
          <p:nvPr/>
        </p:nvGrpSpPr>
        <p:grpSpPr>
          <a:xfrm>
            <a:off x="6098378" y="5"/>
            <a:ext cx="3045625" cy="2030570"/>
            <a:chOff x="6098378" y="5"/>
            <a:chExt cx="3045625" cy="2030570"/>
          </a:xfrm>
        </p:grpSpPr>
        <p:sp>
          <p:nvSpPr>
            <p:cNvPr id="71" name="Google Shape;71;p3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0"/>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0"/>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0"/>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0"/>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 name="Google Shape;76;p30"/>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p30"/>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1600"/>
              </a:spcBef>
              <a:spcAft>
                <a:spcPts val="0"/>
              </a:spcAft>
              <a:buClr>
                <a:schemeClr val="lt1"/>
              </a:buClr>
              <a:buSzPts val="1400"/>
              <a:buChar char="○"/>
              <a:defRPr>
                <a:solidFill>
                  <a:schemeClr val="lt1"/>
                </a:solidFill>
              </a:defRPr>
            </a:lvl2pPr>
            <a:lvl3pPr marL="1371600" lvl="2" indent="-317500" algn="ctr">
              <a:lnSpc>
                <a:spcPct val="115000"/>
              </a:lnSpc>
              <a:spcBef>
                <a:spcPts val="1600"/>
              </a:spcBef>
              <a:spcAft>
                <a:spcPts val="0"/>
              </a:spcAft>
              <a:buClr>
                <a:schemeClr val="lt1"/>
              </a:buClr>
              <a:buSzPts val="1400"/>
              <a:buChar char="■"/>
              <a:defRPr>
                <a:solidFill>
                  <a:schemeClr val="lt1"/>
                </a:solidFill>
              </a:defRPr>
            </a:lvl3pPr>
            <a:lvl4pPr marL="1828800" lvl="3" indent="-317500" algn="ctr">
              <a:lnSpc>
                <a:spcPct val="115000"/>
              </a:lnSpc>
              <a:spcBef>
                <a:spcPts val="1600"/>
              </a:spcBef>
              <a:spcAft>
                <a:spcPts val="0"/>
              </a:spcAft>
              <a:buClr>
                <a:schemeClr val="lt1"/>
              </a:buClr>
              <a:buSzPts val="1400"/>
              <a:buChar char="●"/>
              <a:defRPr>
                <a:solidFill>
                  <a:schemeClr val="lt1"/>
                </a:solidFill>
              </a:defRPr>
            </a:lvl4pPr>
            <a:lvl5pPr marL="2286000" lvl="4" indent="-317500" algn="ctr">
              <a:lnSpc>
                <a:spcPct val="115000"/>
              </a:lnSpc>
              <a:spcBef>
                <a:spcPts val="1600"/>
              </a:spcBef>
              <a:spcAft>
                <a:spcPts val="0"/>
              </a:spcAft>
              <a:buClr>
                <a:schemeClr val="lt1"/>
              </a:buClr>
              <a:buSzPts val="1400"/>
              <a:buChar char="○"/>
              <a:defRPr>
                <a:solidFill>
                  <a:schemeClr val="lt1"/>
                </a:solidFill>
              </a:defRPr>
            </a:lvl5pPr>
            <a:lvl6pPr marL="2743200" lvl="5" indent="-317500" algn="ctr">
              <a:lnSpc>
                <a:spcPct val="115000"/>
              </a:lnSpc>
              <a:spcBef>
                <a:spcPts val="1600"/>
              </a:spcBef>
              <a:spcAft>
                <a:spcPts val="0"/>
              </a:spcAft>
              <a:buClr>
                <a:schemeClr val="lt1"/>
              </a:buClr>
              <a:buSzPts val="1400"/>
              <a:buChar char="■"/>
              <a:defRPr>
                <a:solidFill>
                  <a:schemeClr val="lt1"/>
                </a:solidFill>
              </a:defRPr>
            </a:lvl6pPr>
            <a:lvl7pPr marL="3200400" lvl="6" indent="-317500" algn="ctr">
              <a:lnSpc>
                <a:spcPct val="115000"/>
              </a:lnSpc>
              <a:spcBef>
                <a:spcPts val="1600"/>
              </a:spcBef>
              <a:spcAft>
                <a:spcPts val="0"/>
              </a:spcAft>
              <a:buClr>
                <a:schemeClr val="lt1"/>
              </a:buClr>
              <a:buSzPts val="1400"/>
              <a:buChar char="●"/>
              <a:defRPr>
                <a:solidFill>
                  <a:schemeClr val="lt1"/>
                </a:solidFill>
              </a:defRPr>
            </a:lvl7pPr>
            <a:lvl8pPr marL="3657600" lvl="7" indent="-317500" algn="ctr">
              <a:lnSpc>
                <a:spcPct val="115000"/>
              </a:lnSpc>
              <a:spcBef>
                <a:spcPts val="1600"/>
              </a:spcBef>
              <a:spcAft>
                <a:spcPts val="0"/>
              </a:spcAft>
              <a:buClr>
                <a:schemeClr val="lt1"/>
              </a:buClr>
              <a:buSzPts val="1400"/>
              <a:buChar char="○"/>
              <a:defRPr>
                <a:solidFill>
                  <a:schemeClr val="lt1"/>
                </a:solidFill>
              </a:defRPr>
            </a:lvl8pPr>
            <a:lvl9pPr marL="4114800" lvl="8" indent="-317500" algn="ctr">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78" name="Google Shape;78;p3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3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grpSp>
        <p:nvGrpSpPr>
          <p:cNvPr id="86" name="Google Shape;86;p22"/>
          <p:cNvGrpSpPr/>
          <p:nvPr/>
        </p:nvGrpSpPr>
        <p:grpSpPr>
          <a:xfrm>
            <a:off x="0" y="3903669"/>
            <a:ext cx="9144000" cy="1239925"/>
            <a:chOff x="0" y="3903669"/>
            <a:chExt cx="9144000" cy="1239925"/>
          </a:xfrm>
        </p:grpSpPr>
        <p:sp>
          <p:nvSpPr>
            <p:cNvPr id="87" name="Google Shape;87;p22"/>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2"/>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2"/>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2"/>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2"/>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 name="Google Shape;92;p2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3" name="Google Shape;93;p22"/>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2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5"/>
        <p:cNvGrpSpPr/>
        <p:nvPr/>
      </p:nvGrpSpPr>
      <p:grpSpPr>
        <a:xfrm>
          <a:off x="0" y="0"/>
          <a:ext cx="0" cy="0"/>
          <a:chOff x="0" y="0"/>
          <a:chExt cx="0" cy="0"/>
        </a:xfrm>
      </p:grpSpPr>
      <p:grpSp>
        <p:nvGrpSpPr>
          <p:cNvPr id="96" name="Google Shape;96;p32"/>
          <p:cNvGrpSpPr/>
          <p:nvPr/>
        </p:nvGrpSpPr>
        <p:grpSpPr>
          <a:xfrm>
            <a:off x="6098378" y="5"/>
            <a:ext cx="3045625" cy="2030570"/>
            <a:chOff x="6098378" y="5"/>
            <a:chExt cx="3045625" cy="2030570"/>
          </a:xfrm>
        </p:grpSpPr>
        <p:sp>
          <p:nvSpPr>
            <p:cNvPr id="97" name="Google Shape;97;p3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 name="Google Shape;102;p32"/>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3" name="Google Shape;103;p32"/>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4" name="Google Shape;104;p3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05"/>
        <p:cNvGrpSpPr/>
        <p:nvPr/>
      </p:nvGrpSpPr>
      <p:grpSpPr>
        <a:xfrm>
          <a:off x="0" y="0"/>
          <a:ext cx="0" cy="0"/>
          <a:chOff x="0" y="0"/>
          <a:chExt cx="0" cy="0"/>
        </a:xfrm>
      </p:grpSpPr>
      <p:grpSp>
        <p:nvGrpSpPr>
          <p:cNvPr id="106" name="Google Shape;106;p33"/>
          <p:cNvGrpSpPr/>
          <p:nvPr/>
        </p:nvGrpSpPr>
        <p:grpSpPr>
          <a:xfrm>
            <a:off x="6098378" y="5"/>
            <a:ext cx="3045625" cy="2030570"/>
            <a:chOff x="6098378" y="5"/>
            <a:chExt cx="3045625" cy="2030570"/>
          </a:xfrm>
        </p:grpSpPr>
        <p:sp>
          <p:nvSpPr>
            <p:cNvPr id="107" name="Google Shape;107;p3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 name="Google Shape;112;p33"/>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3" name="Google Shape;113;p3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sp>
        <p:nvSpPr>
          <p:cNvPr id="115" name="Google Shape;115;p3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6" name="Google Shape;116;p34"/>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7" name="Google Shape;117;p34"/>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8" name="Google Shape;118;p3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9"/>
        <p:cNvGrpSpPr/>
        <p:nvPr/>
      </p:nvGrpSpPr>
      <p:grpSpPr>
        <a:xfrm>
          <a:off x="0" y="0"/>
          <a:ext cx="0" cy="0"/>
          <a:chOff x="0" y="0"/>
          <a:chExt cx="0" cy="0"/>
        </a:xfrm>
      </p:grpSpPr>
      <p:sp>
        <p:nvSpPr>
          <p:cNvPr id="120" name="Google Shape;120;p3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21" name="Google Shape;121;p3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sp>
        <p:nvSpPr>
          <p:cNvPr id="123" name="Google Shape;123;p3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4" name="Google Shape;124;p36"/>
          <p:cNvSpPr txBox="1">
            <a:spLocks noGrp="1"/>
          </p:cNvSpPr>
          <p:nvPr>
            <p:ph type="body" idx="1"/>
          </p:nvPr>
        </p:nvSpPr>
        <p:spPr>
          <a:xfrm>
            <a:off x="311700" y="1465804"/>
            <a:ext cx="2808000" cy="3103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25" name="Google Shape;125;p3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126"/>
        <p:cNvGrpSpPr/>
        <p:nvPr/>
      </p:nvGrpSpPr>
      <p:grpSpPr>
        <a:xfrm>
          <a:off x="0" y="0"/>
          <a:ext cx="0" cy="0"/>
          <a:chOff x="0" y="0"/>
          <a:chExt cx="0" cy="0"/>
        </a:xfrm>
      </p:grpSpPr>
      <p:grpSp>
        <p:nvGrpSpPr>
          <p:cNvPr id="127" name="Google Shape;127;p37"/>
          <p:cNvGrpSpPr/>
          <p:nvPr/>
        </p:nvGrpSpPr>
        <p:grpSpPr>
          <a:xfrm>
            <a:off x="6098378" y="5"/>
            <a:ext cx="3045625" cy="2030570"/>
            <a:chOff x="6098378" y="5"/>
            <a:chExt cx="3045625" cy="2030570"/>
          </a:xfrm>
        </p:grpSpPr>
        <p:sp>
          <p:nvSpPr>
            <p:cNvPr id="128" name="Google Shape;128;p37"/>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7"/>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7"/>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7"/>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7"/>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37"/>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34" name="Google Shape;134;p3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5"/>
        <p:cNvGrpSpPr/>
        <p:nvPr/>
      </p:nvGrpSpPr>
      <p:grpSpPr>
        <a:xfrm>
          <a:off x="0" y="0"/>
          <a:ext cx="0" cy="0"/>
          <a:chOff x="0" y="0"/>
          <a:chExt cx="0" cy="0"/>
        </a:xfrm>
      </p:grpSpPr>
      <p:sp>
        <p:nvSpPr>
          <p:cNvPr id="136" name="Google Shape;136;p38"/>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7" name="Google Shape;137;p3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38" name="Google Shape;138;p38"/>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9" name="Google Shape;139;p38"/>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0" name="Google Shape;140;p38"/>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41" name="Google Shape;141;p3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20"/>
          <p:cNvGrpSpPr/>
          <p:nvPr/>
        </p:nvGrpSpPr>
        <p:grpSpPr>
          <a:xfrm>
            <a:off x="0" y="3903669"/>
            <a:ext cx="9144000" cy="1239925"/>
            <a:chOff x="0" y="3903669"/>
            <a:chExt cx="9144000" cy="1239925"/>
          </a:xfrm>
        </p:grpSpPr>
        <p:sp>
          <p:nvSpPr>
            <p:cNvPr id="21" name="Google Shape;21;p20"/>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0"/>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0"/>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0"/>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0"/>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26;p2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7" name="Google Shape;27;p20"/>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 name="Google Shape;28;p2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2"/>
        <p:cNvGrpSpPr/>
        <p:nvPr/>
      </p:nvGrpSpPr>
      <p:grpSpPr>
        <a:xfrm>
          <a:off x="0" y="0"/>
          <a:ext cx="0" cy="0"/>
          <a:chOff x="0" y="0"/>
          <a:chExt cx="0" cy="0"/>
        </a:xfrm>
      </p:grpSpPr>
      <p:sp>
        <p:nvSpPr>
          <p:cNvPr id="143" name="Google Shape;143;p39"/>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44" name="Google Shape;144;p3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45"/>
        <p:cNvGrpSpPr/>
        <p:nvPr/>
      </p:nvGrpSpPr>
      <p:grpSpPr>
        <a:xfrm>
          <a:off x="0" y="0"/>
          <a:ext cx="0" cy="0"/>
          <a:chOff x="0" y="0"/>
          <a:chExt cx="0" cy="0"/>
        </a:xfrm>
      </p:grpSpPr>
      <p:grpSp>
        <p:nvGrpSpPr>
          <p:cNvPr id="146" name="Google Shape;146;p40"/>
          <p:cNvGrpSpPr/>
          <p:nvPr/>
        </p:nvGrpSpPr>
        <p:grpSpPr>
          <a:xfrm>
            <a:off x="6098378" y="5"/>
            <a:ext cx="3045625" cy="2030570"/>
            <a:chOff x="6098378" y="5"/>
            <a:chExt cx="3045625" cy="2030570"/>
          </a:xfrm>
        </p:grpSpPr>
        <p:sp>
          <p:nvSpPr>
            <p:cNvPr id="147" name="Google Shape;147;p4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0"/>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0"/>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0"/>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0"/>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40"/>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53" name="Google Shape;153;p40"/>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1600"/>
              </a:spcBef>
              <a:spcAft>
                <a:spcPts val="0"/>
              </a:spcAft>
              <a:buClr>
                <a:schemeClr val="lt1"/>
              </a:buClr>
              <a:buSzPts val="1400"/>
              <a:buChar char="○"/>
              <a:defRPr>
                <a:solidFill>
                  <a:schemeClr val="lt1"/>
                </a:solidFill>
              </a:defRPr>
            </a:lvl2pPr>
            <a:lvl3pPr marL="1371600" lvl="2" indent="-317500" algn="ctr">
              <a:lnSpc>
                <a:spcPct val="115000"/>
              </a:lnSpc>
              <a:spcBef>
                <a:spcPts val="1600"/>
              </a:spcBef>
              <a:spcAft>
                <a:spcPts val="0"/>
              </a:spcAft>
              <a:buClr>
                <a:schemeClr val="lt1"/>
              </a:buClr>
              <a:buSzPts val="1400"/>
              <a:buChar char="■"/>
              <a:defRPr>
                <a:solidFill>
                  <a:schemeClr val="lt1"/>
                </a:solidFill>
              </a:defRPr>
            </a:lvl3pPr>
            <a:lvl4pPr marL="1828800" lvl="3" indent="-317500" algn="ctr">
              <a:lnSpc>
                <a:spcPct val="115000"/>
              </a:lnSpc>
              <a:spcBef>
                <a:spcPts val="1600"/>
              </a:spcBef>
              <a:spcAft>
                <a:spcPts val="0"/>
              </a:spcAft>
              <a:buClr>
                <a:schemeClr val="lt1"/>
              </a:buClr>
              <a:buSzPts val="1400"/>
              <a:buChar char="●"/>
              <a:defRPr>
                <a:solidFill>
                  <a:schemeClr val="lt1"/>
                </a:solidFill>
              </a:defRPr>
            </a:lvl4pPr>
            <a:lvl5pPr marL="2286000" lvl="4" indent="-317500" algn="ctr">
              <a:lnSpc>
                <a:spcPct val="115000"/>
              </a:lnSpc>
              <a:spcBef>
                <a:spcPts val="1600"/>
              </a:spcBef>
              <a:spcAft>
                <a:spcPts val="0"/>
              </a:spcAft>
              <a:buClr>
                <a:schemeClr val="lt1"/>
              </a:buClr>
              <a:buSzPts val="1400"/>
              <a:buChar char="○"/>
              <a:defRPr>
                <a:solidFill>
                  <a:schemeClr val="lt1"/>
                </a:solidFill>
              </a:defRPr>
            </a:lvl5pPr>
            <a:lvl6pPr marL="2743200" lvl="5" indent="-317500" algn="ctr">
              <a:lnSpc>
                <a:spcPct val="115000"/>
              </a:lnSpc>
              <a:spcBef>
                <a:spcPts val="1600"/>
              </a:spcBef>
              <a:spcAft>
                <a:spcPts val="0"/>
              </a:spcAft>
              <a:buClr>
                <a:schemeClr val="lt1"/>
              </a:buClr>
              <a:buSzPts val="1400"/>
              <a:buChar char="■"/>
              <a:defRPr>
                <a:solidFill>
                  <a:schemeClr val="lt1"/>
                </a:solidFill>
              </a:defRPr>
            </a:lvl6pPr>
            <a:lvl7pPr marL="3200400" lvl="6" indent="-317500" algn="ctr">
              <a:lnSpc>
                <a:spcPct val="115000"/>
              </a:lnSpc>
              <a:spcBef>
                <a:spcPts val="1600"/>
              </a:spcBef>
              <a:spcAft>
                <a:spcPts val="0"/>
              </a:spcAft>
              <a:buClr>
                <a:schemeClr val="lt1"/>
              </a:buClr>
              <a:buSzPts val="1400"/>
              <a:buChar char="●"/>
              <a:defRPr>
                <a:solidFill>
                  <a:schemeClr val="lt1"/>
                </a:solidFill>
              </a:defRPr>
            </a:lvl7pPr>
            <a:lvl8pPr marL="3657600" lvl="7" indent="-317500" algn="ctr">
              <a:lnSpc>
                <a:spcPct val="115000"/>
              </a:lnSpc>
              <a:spcBef>
                <a:spcPts val="1600"/>
              </a:spcBef>
              <a:spcAft>
                <a:spcPts val="0"/>
              </a:spcAft>
              <a:buClr>
                <a:schemeClr val="lt1"/>
              </a:buClr>
              <a:buSzPts val="1400"/>
              <a:buChar char="○"/>
              <a:defRPr>
                <a:solidFill>
                  <a:schemeClr val="lt1"/>
                </a:solidFill>
              </a:defRPr>
            </a:lvl8pPr>
            <a:lvl9pPr marL="4114800" lvl="8" indent="-317500" algn="ctr">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54" name="Google Shape;154;p4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
        <p:cNvGrpSpPr/>
        <p:nvPr/>
      </p:nvGrpSpPr>
      <p:grpSpPr>
        <a:xfrm>
          <a:off x="0" y="0"/>
          <a:ext cx="0" cy="0"/>
          <a:chOff x="0" y="0"/>
          <a:chExt cx="0" cy="0"/>
        </a:xfrm>
      </p:grpSpPr>
      <p:sp>
        <p:nvSpPr>
          <p:cNvPr id="156" name="Google Shape;156;p4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9"/>
        <p:cNvGrpSpPr/>
        <p:nvPr/>
      </p:nvGrpSpPr>
      <p:grpSpPr>
        <a:xfrm>
          <a:off x="0" y="0"/>
          <a:ext cx="0" cy="0"/>
          <a:chOff x="0" y="0"/>
          <a:chExt cx="0" cy="0"/>
        </a:xfrm>
      </p:grpSpPr>
      <p:grpSp>
        <p:nvGrpSpPr>
          <p:cNvPr id="30" name="Google Shape;30;p23"/>
          <p:cNvGrpSpPr/>
          <p:nvPr/>
        </p:nvGrpSpPr>
        <p:grpSpPr>
          <a:xfrm>
            <a:off x="6098378" y="5"/>
            <a:ext cx="3045625" cy="2030570"/>
            <a:chOff x="6098378" y="5"/>
            <a:chExt cx="3045625" cy="2030570"/>
          </a:xfrm>
        </p:grpSpPr>
        <p:sp>
          <p:nvSpPr>
            <p:cNvPr id="31" name="Google Shape;31;p2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23"/>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7" name="Google Shape;37;p2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2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 name="Google Shape;40;p24"/>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1" name="Google Shape;41;p24"/>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2" name="Google Shape;42;p2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2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5" name="Google Shape;45;p2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2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26"/>
          <p:cNvSpPr txBox="1">
            <a:spLocks noGrp="1"/>
          </p:cNvSpPr>
          <p:nvPr>
            <p:ph type="body" idx="1"/>
          </p:nvPr>
        </p:nvSpPr>
        <p:spPr>
          <a:xfrm>
            <a:off x="311700" y="1465804"/>
            <a:ext cx="2808000" cy="3103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9" name="Google Shape;49;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27"/>
          <p:cNvGrpSpPr/>
          <p:nvPr/>
        </p:nvGrpSpPr>
        <p:grpSpPr>
          <a:xfrm>
            <a:off x="6098378" y="5"/>
            <a:ext cx="3045625" cy="2030570"/>
            <a:chOff x="6098378" y="5"/>
            <a:chExt cx="3045625" cy="2030570"/>
          </a:xfrm>
        </p:grpSpPr>
        <p:sp>
          <p:nvSpPr>
            <p:cNvPr id="52" name="Google Shape;52;p27"/>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7"/>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7"/>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7"/>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7"/>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 name="Google Shape;57;p27"/>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58" name="Google Shape;58;p2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28"/>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 name="Google Shape;61;p2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28"/>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3" name="Google Shape;63;p28"/>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28"/>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65" name="Google Shape;65;p2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29"/>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8" name="Google Shape;68;p2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7" name="Google Shape;7;p18"/>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1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83" name="Google Shape;83;p2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4" name="Google Shape;84;p2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Ra3MTLr1qhA"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5.jpg"/><Relationship Id="rId5" Type="http://schemas.openxmlformats.org/officeDocument/2006/relationships/hyperlink" Target="http://www.youtube.com/watch?v=kDdUMr9k8nI" TargetMode="Externa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 descr="https://blog.fpt-software.com/hubfs/12.jp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62" name="Google Shape;162;p1"/>
          <p:cNvSpPr txBox="1">
            <a:spLocks noGrp="1"/>
          </p:cNvSpPr>
          <p:nvPr>
            <p:ph type="ctrTitle"/>
          </p:nvPr>
        </p:nvSpPr>
        <p:spPr>
          <a:xfrm>
            <a:off x="4499810" y="231365"/>
            <a:ext cx="4644190" cy="18528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lt1"/>
              </a:buClr>
              <a:buSzPts val="4200"/>
              <a:buNone/>
            </a:pPr>
            <a:r>
              <a:rPr lang="en-GB" sz="6600" b="1">
                <a:solidFill>
                  <a:srgbClr val="2A3680"/>
                </a:solidFill>
                <a:latin typeface="Arial"/>
                <a:ea typeface="Arial"/>
                <a:cs typeface="Arial"/>
                <a:sym typeface="Arial"/>
              </a:rPr>
              <a:t>XR for k-12 Education</a:t>
            </a:r>
            <a:endParaRPr sz="6600" b="1">
              <a:solidFill>
                <a:srgbClr val="2A3680"/>
              </a:solidFill>
              <a:latin typeface="Arial"/>
              <a:ea typeface="Arial"/>
              <a:cs typeface="Arial"/>
              <a:sym typeface="Arial"/>
            </a:endParaRPr>
          </a:p>
        </p:txBody>
      </p:sp>
      <p:sp>
        <p:nvSpPr>
          <p:cNvPr id="163" name="Google Shape;163;p1"/>
          <p:cNvSpPr txBox="1">
            <a:spLocks noGrp="1"/>
          </p:cNvSpPr>
          <p:nvPr>
            <p:ph type="subTitle" idx="1"/>
          </p:nvPr>
        </p:nvSpPr>
        <p:spPr>
          <a:xfrm>
            <a:off x="385363" y="3409005"/>
            <a:ext cx="5281511" cy="1734495"/>
          </a:xfrm>
          <a:prstGeom prst="rect">
            <a:avLst/>
          </a:prstGeom>
          <a:noFill/>
          <a:ln>
            <a:noFill/>
          </a:ln>
        </p:spPr>
        <p:txBody>
          <a:bodyPr spcFirstLastPara="1" wrap="square" lIns="91425" tIns="91425" rIns="91425" bIns="91425" anchor="t" anchorCtr="0">
            <a:normAutofit fontScale="62500" lnSpcReduction="20000"/>
          </a:bodyPr>
          <a:lstStyle/>
          <a:p>
            <a:pPr marL="457200" lvl="0" indent="-342900" algn="l" rtl="0">
              <a:lnSpc>
                <a:spcPct val="150000"/>
              </a:lnSpc>
              <a:spcBef>
                <a:spcPts val="0"/>
              </a:spcBef>
              <a:spcAft>
                <a:spcPts val="0"/>
              </a:spcAft>
              <a:buSzPct val="142857"/>
              <a:buNone/>
            </a:pPr>
            <a:r>
              <a:rPr lang="en-GB" b="1" dirty="0" err="1">
                <a:solidFill>
                  <a:srgbClr val="FFC000"/>
                </a:solidFill>
              </a:rPr>
              <a:t>PresentedBy</a:t>
            </a:r>
            <a:r>
              <a:rPr lang="en-GB" b="1" dirty="0">
                <a:solidFill>
                  <a:srgbClr val="FFC000"/>
                </a:solidFill>
              </a:rPr>
              <a:t>: </a:t>
            </a:r>
            <a:endParaRPr b="1" dirty="0">
              <a:solidFill>
                <a:srgbClr val="FFC000"/>
              </a:solidFill>
            </a:endParaRPr>
          </a:p>
          <a:p>
            <a:pPr marL="457200" lvl="0" indent="-342900" algn="l" rtl="0">
              <a:lnSpc>
                <a:spcPct val="150000"/>
              </a:lnSpc>
              <a:spcBef>
                <a:spcPts val="0"/>
              </a:spcBef>
              <a:spcAft>
                <a:spcPts val="0"/>
              </a:spcAft>
              <a:buSzPct val="142857"/>
              <a:buNone/>
            </a:pPr>
            <a:r>
              <a:rPr lang="en-GB" dirty="0">
                <a:solidFill>
                  <a:srgbClr val="FFC000"/>
                </a:solidFill>
              </a:rPr>
              <a:t>1. Pushpa              3. Sagar</a:t>
            </a:r>
            <a:endParaRPr dirty="0">
              <a:solidFill>
                <a:srgbClr val="FFC000"/>
              </a:solidFill>
            </a:endParaRPr>
          </a:p>
          <a:p>
            <a:pPr marL="457200" lvl="0" indent="-342900" algn="just" rtl="0">
              <a:lnSpc>
                <a:spcPct val="150000"/>
              </a:lnSpc>
              <a:spcBef>
                <a:spcPts val="0"/>
              </a:spcBef>
              <a:spcAft>
                <a:spcPts val="0"/>
              </a:spcAft>
              <a:buSzPct val="142857"/>
              <a:buNone/>
            </a:pPr>
            <a:r>
              <a:rPr lang="en-GB" dirty="0">
                <a:solidFill>
                  <a:srgbClr val="FFC000"/>
                </a:solidFill>
              </a:rPr>
              <a:t>2. Rashmi              4. Hemanth</a:t>
            </a:r>
            <a:endParaRPr dirty="0">
              <a:solidFill>
                <a:srgbClr val="FFC000"/>
              </a:solidFill>
            </a:endParaRPr>
          </a:p>
          <a:p>
            <a:pPr marL="457200" lvl="0" indent="-342900" algn="just" rtl="0">
              <a:lnSpc>
                <a:spcPct val="150000"/>
              </a:lnSpc>
              <a:spcBef>
                <a:spcPts val="0"/>
              </a:spcBef>
              <a:spcAft>
                <a:spcPts val="0"/>
              </a:spcAft>
              <a:buSzPct val="142857"/>
              <a:buNone/>
            </a:pPr>
            <a:r>
              <a:rPr lang="en-GB" dirty="0">
                <a:solidFill>
                  <a:srgbClr val="FFC000"/>
                </a:solidFill>
              </a:rPr>
              <a:t>5. </a:t>
            </a:r>
            <a:r>
              <a:rPr lang="en-GB" dirty="0" err="1">
                <a:solidFill>
                  <a:srgbClr val="FFC000"/>
                </a:solidFill>
              </a:rPr>
              <a:t>Mahantesh</a:t>
            </a:r>
            <a:r>
              <a:rPr lang="en-GB" dirty="0">
                <a:solidFill>
                  <a:srgbClr val="FFC000"/>
                </a:solidFill>
              </a:rPr>
              <a:t> B.   6. Ijaz H</a:t>
            </a:r>
          </a:p>
          <a:p>
            <a:pPr marL="457200" lvl="0" indent="-342900" algn="just" rtl="0">
              <a:lnSpc>
                <a:spcPct val="150000"/>
              </a:lnSpc>
              <a:spcBef>
                <a:spcPts val="0"/>
              </a:spcBef>
              <a:spcAft>
                <a:spcPts val="0"/>
              </a:spcAft>
              <a:buSzPct val="142857"/>
              <a:buNone/>
            </a:pPr>
            <a:r>
              <a:rPr lang="en-IN" dirty="0">
                <a:solidFill>
                  <a:srgbClr val="FFC000"/>
                </a:solidFill>
              </a:rPr>
              <a:t>7.Yusuf jamadar</a:t>
            </a:r>
            <a:endParaRPr dirty="0">
              <a:solidFill>
                <a:srgbClr val="FFC000"/>
              </a:solidFill>
            </a:endParaRPr>
          </a:p>
          <a:p>
            <a:pPr marL="457200" lvl="0" indent="-342900" algn="just" rtl="0">
              <a:lnSpc>
                <a:spcPct val="150000"/>
              </a:lnSpc>
              <a:spcBef>
                <a:spcPts val="0"/>
              </a:spcBef>
              <a:spcAft>
                <a:spcPts val="0"/>
              </a:spcAft>
              <a:buSzPct val="142857"/>
              <a:buNone/>
            </a:pPr>
            <a:r>
              <a:rPr lang="en-GB" dirty="0">
                <a:solidFill>
                  <a:srgbClr val="FFC000"/>
                </a:solidFill>
              </a:rPr>
              <a:t>Guided By: Mohammad Tahir </a:t>
            </a:r>
            <a:r>
              <a:rPr lang="en-GB" dirty="0" err="1">
                <a:solidFill>
                  <a:srgbClr val="FFC000"/>
                </a:solidFill>
              </a:rPr>
              <a:t>Mirji</a:t>
            </a:r>
            <a:r>
              <a:rPr lang="en-GB" dirty="0">
                <a:solidFill>
                  <a:srgbClr val="FFC000"/>
                </a:solidFill>
              </a:rPr>
              <a:t> (L2)</a:t>
            </a:r>
            <a:endParaRPr dirty="0">
              <a:solidFill>
                <a:srgbClr val="FFC000"/>
              </a:solidFill>
            </a:endParaRPr>
          </a:p>
        </p:txBody>
      </p:sp>
      <p:sp>
        <p:nvSpPr>
          <p:cNvPr id="164" name="Google Shape;164;p1"/>
          <p:cNvSpPr txBox="1"/>
          <p:nvPr/>
        </p:nvSpPr>
        <p:spPr>
          <a:xfrm>
            <a:off x="516705" y="231365"/>
            <a:ext cx="2176124" cy="462731"/>
          </a:xfrm>
          <a:prstGeom prst="rect">
            <a:avLst/>
          </a:prstGeom>
          <a:noFill/>
          <a:ln>
            <a:noFill/>
          </a:ln>
        </p:spPr>
        <p:txBody>
          <a:bodyPr spcFirstLastPara="1" wrap="square" lIns="68575" tIns="34275" rIns="68575" bIns="34275" anchor="b" anchorCtr="0">
            <a:normAutofit fontScale="97500"/>
          </a:bodyPr>
          <a:lstStyle/>
          <a:p>
            <a:pPr marL="0" marR="0" lvl="0" indent="0" algn="l" rtl="0">
              <a:lnSpc>
                <a:spcPct val="90000"/>
              </a:lnSpc>
              <a:spcBef>
                <a:spcPts val="0"/>
              </a:spcBef>
              <a:spcAft>
                <a:spcPts val="0"/>
              </a:spcAft>
              <a:buClr>
                <a:srgbClr val="000000"/>
              </a:buClr>
              <a:buSzPct val="100000"/>
              <a:buFont typeface="Arial"/>
              <a:buNone/>
            </a:pPr>
            <a:r>
              <a:rPr lang="en-GB" sz="2100" b="1" i="0" u="none" strike="noStrike" cap="none">
                <a:solidFill>
                  <a:schemeClr val="lt1"/>
                </a:solidFill>
                <a:latin typeface="Arial"/>
                <a:ea typeface="Arial"/>
                <a:cs typeface="Arial"/>
                <a:sym typeface="Arial"/>
              </a:rPr>
              <a:t>Case Study - 1</a:t>
            </a:r>
            <a:endParaRPr sz="2100" b="1"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9"/>
          <p:cNvSpPr txBox="1">
            <a:spLocks noGrp="1"/>
          </p:cNvSpPr>
          <p:nvPr>
            <p:ph type="body" idx="1"/>
          </p:nvPr>
        </p:nvSpPr>
        <p:spPr>
          <a:xfrm>
            <a:off x="361243" y="643467"/>
            <a:ext cx="8647215" cy="4228532"/>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Finally with the obtained probability for a particular set of features point out the presence of an object is computed.</a:t>
            </a:r>
            <a:endParaRPr sz="1200">
              <a:latin typeface="Times New Roman"/>
              <a:ea typeface="Times New Roman"/>
              <a:cs typeface="Times New Roman"/>
              <a:sym typeface="Times New Roman"/>
            </a:endParaRPr>
          </a:p>
          <a:p>
            <a:pPr marL="457200" lvl="0" indent="-304800" algn="just" rtl="0">
              <a:lnSpc>
                <a:spcPct val="115000"/>
              </a:lnSpc>
              <a:spcBef>
                <a:spcPts val="0"/>
              </a:spcBef>
              <a:spcAft>
                <a:spcPts val="0"/>
              </a:spcAft>
              <a:buSzPts val="1200"/>
              <a:buFont typeface="Times New Roman"/>
              <a:buChar char="●"/>
            </a:pPr>
            <a:r>
              <a:rPr lang="en-GB" sz="1200">
                <a:solidFill>
                  <a:srgbClr val="3B4348"/>
                </a:solidFill>
                <a:highlight>
                  <a:srgbClr val="FFFFFF"/>
                </a:highlight>
                <a:latin typeface="Times New Roman"/>
                <a:ea typeface="Times New Roman"/>
                <a:cs typeface="Times New Roman"/>
                <a:sym typeface="Times New Roman"/>
              </a:rPr>
              <a:t>A </a:t>
            </a:r>
            <a:r>
              <a:rPr lang="en-GB" sz="1200" b="1">
                <a:solidFill>
                  <a:srgbClr val="3B4348"/>
                </a:solidFill>
                <a:highlight>
                  <a:srgbClr val="FFFFFF"/>
                </a:highlight>
                <a:latin typeface="Times New Roman"/>
                <a:ea typeface="Times New Roman"/>
                <a:cs typeface="Times New Roman"/>
                <a:sym typeface="Times New Roman"/>
              </a:rPr>
              <a:t>feature</a:t>
            </a:r>
            <a:r>
              <a:rPr lang="en-GB" sz="1200">
                <a:solidFill>
                  <a:srgbClr val="3B4348"/>
                </a:solidFill>
                <a:highlight>
                  <a:srgbClr val="FFFFFF"/>
                </a:highlight>
                <a:latin typeface="Times New Roman"/>
                <a:ea typeface="Times New Roman"/>
                <a:cs typeface="Times New Roman"/>
                <a:sym typeface="Times New Roman"/>
              </a:rPr>
              <a:t> is a sharp, spiked, chiselled detail in the image, such as the ones present in textured objects. The image analyser represents features as small yellow crosses. Increase the number of these details in your image, and verify that the details create a non-repeating pattern.</a:t>
            </a:r>
            <a:endParaRPr sz="1200">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1800"/>
              <a:buNone/>
            </a:pPr>
            <a:endParaRPr sz="1200">
              <a:latin typeface="Times New Roman"/>
              <a:ea typeface="Times New Roman"/>
              <a:cs typeface="Times New Roman"/>
              <a:sym typeface="Times New Roman"/>
            </a:endParaRPr>
          </a:p>
        </p:txBody>
      </p:sp>
      <p:pic>
        <p:nvPicPr>
          <p:cNvPr id="227" name="Google Shape;227;p9"/>
          <p:cNvPicPr preferRelativeResize="0"/>
          <p:nvPr/>
        </p:nvPicPr>
        <p:blipFill rotWithShape="1">
          <a:blip r:embed="rId3">
            <a:alphaModFix/>
          </a:blip>
          <a:srcRect/>
          <a:stretch/>
        </p:blipFill>
        <p:spPr>
          <a:xfrm>
            <a:off x="2293029" y="1593922"/>
            <a:ext cx="1931784" cy="3378654"/>
          </a:xfrm>
          <a:prstGeom prst="rect">
            <a:avLst/>
          </a:prstGeom>
          <a:noFill/>
          <a:ln w="9525" cap="flat" cmpd="sng">
            <a:solidFill>
              <a:srgbClr val="000000"/>
            </a:solidFill>
            <a:prstDash val="solid"/>
            <a:round/>
            <a:headEnd type="none" w="sm" len="sm"/>
            <a:tailEnd type="none" w="sm" len="sm"/>
          </a:ln>
        </p:spPr>
      </p:pic>
      <p:pic>
        <p:nvPicPr>
          <p:cNvPr id="228" name="Google Shape;228;p9"/>
          <p:cNvPicPr preferRelativeResize="0"/>
          <p:nvPr/>
        </p:nvPicPr>
        <p:blipFill rotWithShape="1">
          <a:blip r:embed="rId4">
            <a:alphaModFix/>
          </a:blip>
          <a:srcRect l="1150" r="-1150"/>
          <a:stretch/>
        </p:blipFill>
        <p:spPr>
          <a:xfrm>
            <a:off x="311700" y="1593920"/>
            <a:ext cx="1931786" cy="3378656"/>
          </a:xfrm>
          <a:prstGeom prst="rect">
            <a:avLst/>
          </a:prstGeom>
          <a:noFill/>
          <a:ln w="9525" cap="flat" cmpd="sng">
            <a:solidFill>
              <a:srgbClr val="000000"/>
            </a:solidFill>
            <a:prstDash val="solid"/>
            <a:round/>
            <a:headEnd type="none" w="sm" len="sm"/>
            <a:tailEnd type="none" w="sm" len="sm"/>
          </a:ln>
        </p:spPr>
      </p:pic>
      <p:pic>
        <p:nvPicPr>
          <p:cNvPr id="229" name="Google Shape;229;p9"/>
          <p:cNvPicPr preferRelativeResize="0"/>
          <p:nvPr/>
        </p:nvPicPr>
        <p:blipFill rotWithShape="1">
          <a:blip r:embed="rId5">
            <a:alphaModFix/>
          </a:blip>
          <a:srcRect l="26143"/>
          <a:stretch/>
        </p:blipFill>
        <p:spPr>
          <a:xfrm>
            <a:off x="4921957" y="1593920"/>
            <a:ext cx="4086502" cy="3278079"/>
          </a:xfrm>
          <a:prstGeom prst="rect">
            <a:avLst/>
          </a:prstGeom>
          <a:noFill/>
          <a:ln w="9525" cap="flat" cmpd="sng">
            <a:solidFill>
              <a:srgbClr val="000000"/>
            </a:solidFill>
            <a:prstDash val="solid"/>
            <a:round/>
            <a:headEnd type="none" w="sm" len="sm"/>
            <a:tailEnd type="none" w="sm" len="sm"/>
          </a:ln>
        </p:spPr>
      </p:pic>
      <p:sp>
        <p:nvSpPr>
          <p:cNvPr id="230" name="Google Shape;230;p9"/>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dirty="0">
                <a:latin typeface="Times New Roman"/>
                <a:ea typeface="Times New Roman"/>
                <a:cs typeface="Times New Roman"/>
                <a:sym typeface="Times New Roman"/>
              </a:rPr>
              <a:t>How we trained our Machine Learning Model</a:t>
            </a:r>
            <a:endParaRPr dirty="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0"/>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Application Output For Product Demo</a:t>
            </a:r>
            <a:endParaRPr>
              <a:latin typeface="Times New Roman"/>
              <a:ea typeface="Times New Roman"/>
              <a:cs typeface="Times New Roman"/>
              <a:sym typeface="Times New Roman"/>
            </a:endParaRPr>
          </a:p>
        </p:txBody>
      </p:sp>
      <p:sp>
        <p:nvSpPr>
          <p:cNvPr id="236" name="Google Shape;236;p10"/>
          <p:cNvSpPr txBox="1">
            <a:spLocks noGrp="1"/>
          </p:cNvSpPr>
          <p:nvPr>
            <p:ph type="body" idx="1"/>
          </p:nvPr>
        </p:nvSpPr>
        <p:spPr>
          <a:xfrm>
            <a:off x="0" y="607800"/>
            <a:ext cx="9144000" cy="425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a:t> Our Application output demonstration:</a:t>
            </a:r>
            <a:endParaRPr/>
          </a:p>
        </p:txBody>
      </p:sp>
      <p:pic>
        <p:nvPicPr>
          <p:cNvPr id="237" name="Google Shape;237;p10"/>
          <p:cNvPicPr preferRelativeResize="0"/>
          <p:nvPr/>
        </p:nvPicPr>
        <p:blipFill rotWithShape="1">
          <a:blip r:embed="rId3">
            <a:alphaModFix/>
          </a:blip>
          <a:srcRect/>
          <a:stretch/>
        </p:blipFill>
        <p:spPr>
          <a:xfrm>
            <a:off x="180624" y="1273601"/>
            <a:ext cx="2113675" cy="2520050"/>
          </a:xfrm>
          <a:prstGeom prst="rect">
            <a:avLst/>
          </a:prstGeom>
          <a:noFill/>
          <a:ln w="9525" cap="flat" cmpd="sng">
            <a:solidFill>
              <a:srgbClr val="000000"/>
            </a:solidFill>
            <a:prstDash val="solid"/>
            <a:round/>
            <a:headEnd type="none" w="sm" len="sm"/>
            <a:tailEnd type="none" w="sm" len="sm"/>
          </a:ln>
        </p:spPr>
      </p:pic>
      <p:pic>
        <p:nvPicPr>
          <p:cNvPr id="238" name="Google Shape;238;p10"/>
          <p:cNvPicPr preferRelativeResize="0"/>
          <p:nvPr/>
        </p:nvPicPr>
        <p:blipFill rotWithShape="1">
          <a:blip r:embed="rId4">
            <a:alphaModFix/>
          </a:blip>
          <a:srcRect/>
          <a:stretch/>
        </p:blipFill>
        <p:spPr>
          <a:xfrm>
            <a:off x="2474923" y="1215600"/>
            <a:ext cx="2501425" cy="2578052"/>
          </a:xfrm>
          <a:prstGeom prst="rect">
            <a:avLst/>
          </a:prstGeom>
          <a:noFill/>
          <a:ln w="9525" cap="flat" cmpd="sng">
            <a:solidFill>
              <a:srgbClr val="000000"/>
            </a:solidFill>
            <a:prstDash val="solid"/>
            <a:round/>
            <a:headEnd type="none" w="sm" len="sm"/>
            <a:tailEnd type="none" w="sm" len="sm"/>
          </a:ln>
        </p:spPr>
      </p:pic>
      <p:pic>
        <p:nvPicPr>
          <p:cNvPr id="239" name="Google Shape;239;p10"/>
          <p:cNvPicPr preferRelativeResize="0"/>
          <p:nvPr/>
        </p:nvPicPr>
        <p:blipFill rotWithShape="1">
          <a:blip r:embed="rId5">
            <a:alphaModFix/>
          </a:blip>
          <a:srcRect r="21806"/>
          <a:stretch/>
        </p:blipFill>
        <p:spPr>
          <a:xfrm>
            <a:off x="5122249" y="1215600"/>
            <a:ext cx="1760725" cy="2578052"/>
          </a:xfrm>
          <a:prstGeom prst="rect">
            <a:avLst/>
          </a:prstGeom>
          <a:noFill/>
          <a:ln w="9525" cap="flat" cmpd="sng">
            <a:solidFill>
              <a:srgbClr val="000000"/>
            </a:solidFill>
            <a:prstDash val="solid"/>
            <a:round/>
            <a:headEnd type="none" w="sm" len="sm"/>
            <a:tailEnd type="none" w="sm" len="sm"/>
          </a:ln>
        </p:spPr>
      </p:pic>
      <p:pic>
        <p:nvPicPr>
          <p:cNvPr id="240" name="Google Shape;240;p10"/>
          <p:cNvPicPr preferRelativeResize="0"/>
          <p:nvPr/>
        </p:nvPicPr>
        <p:blipFill rotWithShape="1">
          <a:blip r:embed="rId6">
            <a:alphaModFix/>
          </a:blip>
          <a:srcRect l="25355" r="28785"/>
          <a:stretch/>
        </p:blipFill>
        <p:spPr>
          <a:xfrm>
            <a:off x="7106699" y="1146401"/>
            <a:ext cx="1858000" cy="26472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11"/>
          <p:cNvPicPr preferRelativeResize="0"/>
          <p:nvPr/>
        </p:nvPicPr>
        <p:blipFill rotWithShape="1">
          <a:blip r:embed="rId3">
            <a:alphaModFix/>
          </a:blip>
          <a:srcRect l="23136" t="28887" r="30997" b="22801"/>
          <a:stretch/>
        </p:blipFill>
        <p:spPr>
          <a:xfrm>
            <a:off x="124177" y="845932"/>
            <a:ext cx="3194756" cy="1965000"/>
          </a:xfrm>
          <a:prstGeom prst="rect">
            <a:avLst/>
          </a:prstGeom>
          <a:noFill/>
          <a:ln>
            <a:noFill/>
          </a:ln>
        </p:spPr>
      </p:pic>
      <p:pic>
        <p:nvPicPr>
          <p:cNvPr id="246" name="Google Shape;246;p11"/>
          <p:cNvPicPr preferRelativeResize="0"/>
          <p:nvPr/>
        </p:nvPicPr>
        <p:blipFill rotWithShape="1">
          <a:blip r:embed="rId4">
            <a:alphaModFix/>
          </a:blip>
          <a:srcRect t="18280" r="8695" b="30560"/>
          <a:stretch/>
        </p:blipFill>
        <p:spPr>
          <a:xfrm>
            <a:off x="124178" y="2867377"/>
            <a:ext cx="3194756" cy="2276123"/>
          </a:xfrm>
          <a:prstGeom prst="rect">
            <a:avLst/>
          </a:prstGeom>
          <a:noFill/>
          <a:ln w="9525" cap="flat" cmpd="sng">
            <a:solidFill>
              <a:srgbClr val="000000"/>
            </a:solidFill>
            <a:prstDash val="solid"/>
            <a:round/>
            <a:headEnd type="none" w="sm" len="sm"/>
            <a:tailEnd type="none" w="sm" len="sm"/>
          </a:ln>
        </p:spPr>
      </p:pic>
      <p:pic>
        <p:nvPicPr>
          <p:cNvPr id="247" name="Google Shape;247;p11"/>
          <p:cNvPicPr preferRelativeResize="0"/>
          <p:nvPr/>
        </p:nvPicPr>
        <p:blipFill rotWithShape="1">
          <a:blip r:embed="rId5">
            <a:alphaModFix/>
          </a:blip>
          <a:srcRect l="10677" t="21758" r="14077" b="23735"/>
          <a:stretch/>
        </p:blipFill>
        <p:spPr>
          <a:xfrm>
            <a:off x="5712177" y="2867376"/>
            <a:ext cx="3431822" cy="2276123"/>
          </a:xfrm>
          <a:prstGeom prst="rect">
            <a:avLst/>
          </a:prstGeom>
          <a:noFill/>
          <a:ln w="9525" cap="flat" cmpd="sng">
            <a:solidFill>
              <a:srgbClr val="000000"/>
            </a:solidFill>
            <a:prstDash val="solid"/>
            <a:round/>
            <a:headEnd type="none" w="sm" len="sm"/>
            <a:tailEnd type="none" w="sm" len="sm"/>
          </a:ln>
        </p:spPr>
      </p:pic>
      <p:pic>
        <p:nvPicPr>
          <p:cNvPr id="248" name="Google Shape;248;p11"/>
          <p:cNvPicPr preferRelativeResize="0"/>
          <p:nvPr/>
        </p:nvPicPr>
        <p:blipFill rotWithShape="1">
          <a:blip r:embed="rId6">
            <a:alphaModFix/>
          </a:blip>
          <a:srcRect l="14799" t="1877" r="24717" b="24787"/>
          <a:stretch/>
        </p:blipFill>
        <p:spPr>
          <a:xfrm>
            <a:off x="5712178" y="845931"/>
            <a:ext cx="3431821" cy="1965001"/>
          </a:xfrm>
          <a:prstGeom prst="rect">
            <a:avLst/>
          </a:prstGeom>
          <a:noFill/>
          <a:ln>
            <a:noFill/>
          </a:ln>
        </p:spPr>
      </p:pic>
      <p:sp>
        <p:nvSpPr>
          <p:cNvPr id="249" name="Google Shape;249;p11"/>
          <p:cNvSpPr txBox="1">
            <a:spLocks noGrp="1"/>
          </p:cNvSpPr>
          <p:nvPr>
            <p:ph type="title"/>
          </p:nvPr>
        </p:nvSpPr>
        <p:spPr>
          <a:xfrm>
            <a:off x="311700" y="0"/>
            <a:ext cx="8504922"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dirty="0">
                <a:latin typeface="Times New Roman"/>
                <a:ea typeface="Times New Roman"/>
                <a:cs typeface="Times New Roman"/>
                <a:sym typeface="Times New Roman"/>
              </a:rPr>
              <a:t>Application Output For Product Demo</a:t>
            </a:r>
            <a:endParaRPr dirty="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2"/>
          <p:cNvSpPr txBox="1">
            <a:spLocks noGrp="1"/>
          </p:cNvSpPr>
          <p:nvPr>
            <p:ph type="body" idx="1"/>
          </p:nvPr>
        </p:nvSpPr>
        <p:spPr>
          <a:xfrm>
            <a:off x="322728" y="0"/>
            <a:ext cx="8675371" cy="4863900"/>
          </a:xfrm>
          <a:prstGeom prst="rect">
            <a:avLst/>
          </a:prstGeom>
          <a:noFill/>
          <a:ln>
            <a:noFill/>
          </a:ln>
        </p:spPr>
        <p:txBody>
          <a:bodyPr spcFirstLastPara="1" wrap="square" lIns="91425" tIns="91425" rIns="91425" bIns="91425" anchor="t" anchorCtr="0">
            <a:noAutofit/>
          </a:bodyPr>
          <a:lstStyle/>
          <a:p>
            <a:pPr marL="114300" lvl="0" indent="0" algn="ctr" rtl="0">
              <a:lnSpc>
                <a:spcPct val="115000"/>
              </a:lnSpc>
              <a:spcBef>
                <a:spcPts val="0"/>
              </a:spcBef>
              <a:spcAft>
                <a:spcPts val="0"/>
              </a:spcAft>
              <a:buSzPts val="1800"/>
              <a:buNone/>
            </a:pPr>
            <a:r>
              <a:rPr lang="en-GB" sz="3000" dirty="0" err="1">
                <a:solidFill>
                  <a:schemeClr val="dk1"/>
                </a:solidFill>
                <a:latin typeface="Times New Roman"/>
                <a:ea typeface="Times New Roman"/>
                <a:cs typeface="Times New Roman"/>
                <a:sym typeface="Times New Roman"/>
              </a:rPr>
              <a:t>Markerless</a:t>
            </a:r>
            <a:r>
              <a:rPr lang="en-GB" sz="3000" dirty="0">
                <a:solidFill>
                  <a:schemeClr val="dk1"/>
                </a:solidFill>
                <a:latin typeface="Times New Roman"/>
                <a:ea typeface="Times New Roman"/>
                <a:cs typeface="Times New Roman"/>
                <a:sym typeface="Times New Roman"/>
              </a:rPr>
              <a:t> AR Application Product Implementation</a:t>
            </a:r>
            <a:endParaRPr sz="3000" dirty="0">
              <a:solidFill>
                <a:schemeClr val="dk1"/>
              </a:solidFill>
              <a:latin typeface="Times New Roman"/>
              <a:ea typeface="Times New Roman"/>
              <a:cs typeface="Times New Roman"/>
              <a:sym typeface="Times New Roman"/>
            </a:endParaRPr>
          </a:p>
        </p:txBody>
      </p:sp>
      <p:pic>
        <p:nvPicPr>
          <p:cNvPr id="255" name="Google Shape;255;p12"/>
          <p:cNvPicPr preferRelativeResize="0"/>
          <p:nvPr/>
        </p:nvPicPr>
        <p:blipFill rotWithShape="1">
          <a:blip r:embed="rId3">
            <a:alphaModFix/>
          </a:blip>
          <a:srcRect/>
          <a:stretch/>
        </p:blipFill>
        <p:spPr>
          <a:xfrm>
            <a:off x="1352776" y="763290"/>
            <a:ext cx="2105927" cy="4100610"/>
          </a:xfrm>
          <a:prstGeom prst="rect">
            <a:avLst/>
          </a:prstGeom>
          <a:noFill/>
          <a:ln w="9525" cap="flat" cmpd="sng">
            <a:solidFill>
              <a:srgbClr val="000000"/>
            </a:solidFill>
            <a:prstDash val="solid"/>
            <a:round/>
            <a:headEnd type="none" w="sm" len="sm"/>
            <a:tailEnd type="none" w="sm" len="sm"/>
          </a:ln>
        </p:spPr>
      </p:pic>
      <p:pic>
        <p:nvPicPr>
          <p:cNvPr id="256" name="Google Shape;256;p12"/>
          <p:cNvPicPr preferRelativeResize="0"/>
          <p:nvPr/>
        </p:nvPicPr>
        <p:blipFill rotWithShape="1">
          <a:blip r:embed="rId4">
            <a:alphaModFix/>
          </a:blip>
          <a:srcRect l="15036" t="8661" r="13898" b="18738"/>
          <a:stretch/>
        </p:blipFill>
        <p:spPr>
          <a:xfrm>
            <a:off x="3604603" y="763290"/>
            <a:ext cx="5539397" cy="4143641"/>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dirty="0">
                <a:latin typeface="Times New Roman"/>
                <a:ea typeface="Times New Roman"/>
                <a:cs typeface="Times New Roman"/>
                <a:sym typeface="Times New Roman"/>
              </a:rPr>
              <a:t>Application video Link</a:t>
            </a:r>
            <a:endParaRPr dirty="0">
              <a:latin typeface="Times New Roman"/>
              <a:ea typeface="Times New Roman"/>
              <a:cs typeface="Times New Roman"/>
              <a:sym typeface="Times New Roman"/>
            </a:endParaRPr>
          </a:p>
        </p:txBody>
      </p:sp>
      <p:sp>
        <p:nvSpPr>
          <p:cNvPr id="262" name="Google Shape;262;p13"/>
          <p:cNvSpPr txBox="1">
            <a:spLocks noGrp="1"/>
          </p:cNvSpPr>
          <p:nvPr>
            <p:ph type="body" idx="1"/>
          </p:nvPr>
        </p:nvSpPr>
        <p:spPr>
          <a:xfrm>
            <a:off x="311700" y="607800"/>
            <a:ext cx="8520600" cy="420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dirty="0"/>
              <a:t>         Marker Based AR App	 		</a:t>
            </a:r>
            <a:r>
              <a:rPr lang="en-GB" dirty="0" err="1"/>
              <a:t>Markerless</a:t>
            </a:r>
            <a:r>
              <a:rPr lang="en-GB" dirty="0"/>
              <a:t> AR App</a:t>
            </a:r>
            <a:endParaRPr dirty="0"/>
          </a:p>
        </p:txBody>
      </p:sp>
      <p:pic>
        <p:nvPicPr>
          <p:cNvPr id="263" name="Google Shape;263;p13" title="MarkerBasedAR App for Kids for interactive Learning">
            <a:hlinkClick r:id="rId3"/>
          </p:cNvPr>
          <p:cNvPicPr preferRelativeResize="0"/>
          <p:nvPr/>
        </p:nvPicPr>
        <p:blipFill rotWithShape="1">
          <a:blip r:embed="rId4">
            <a:alphaModFix/>
          </a:blip>
          <a:srcRect/>
          <a:stretch/>
        </p:blipFill>
        <p:spPr>
          <a:xfrm>
            <a:off x="311700" y="1272750"/>
            <a:ext cx="3788825" cy="3429000"/>
          </a:xfrm>
          <a:prstGeom prst="rect">
            <a:avLst/>
          </a:prstGeom>
          <a:noFill/>
          <a:ln>
            <a:noFill/>
          </a:ln>
        </p:spPr>
      </p:pic>
      <p:pic>
        <p:nvPicPr>
          <p:cNvPr id="264" name="Google Shape;264;p13" title="Markerless AR App Demo">
            <a:hlinkClick r:id="rId5"/>
          </p:cNvPr>
          <p:cNvPicPr preferRelativeResize="0"/>
          <p:nvPr/>
        </p:nvPicPr>
        <p:blipFill rotWithShape="1">
          <a:blip r:embed="rId6">
            <a:alphaModFix/>
          </a:blip>
          <a:srcRect/>
          <a:stretch/>
        </p:blipFill>
        <p:spPr>
          <a:xfrm>
            <a:off x="4643425" y="1272750"/>
            <a:ext cx="4029076"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4"/>
          <p:cNvSpPr txBox="1">
            <a:spLocks noGrp="1"/>
          </p:cNvSpPr>
          <p:nvPr>
            <p:ph type="title"/>
          </p:nvPr>
        </p:nvSpPr>
        <p:spPr>
          <a:xfrm>
            <a:off x="311700" y="5980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Goals We Want to Achieve</a:t>
            </a:r>
            <a:endParaRPr>
              <a:latin typeface="Times New Roman"/>
              <a:ea typeface="Times New Roman"/>
              <a:cs typeface="Times New Roman"/>
              <a:sym typeface="Times New Roman"/>
            </a:endParaRPr>
          </a:p>
        </p:txBody>
      </p:sp>
      <p:sp>
        <p:nvSpPr>
          <p:cNvPr id="270" name="Google Shape;270;p14"/>
          <p:cNvSpPr txBox="1">
            <a:spLocks noGrp="1"/>
          </p:cNvSpPr>
          <p:nvPr>
            <p:ph type="body" idx="1"/>
          </p:nvPr>
        </p:nvSpPr>
        <p:spPr>
          <a:xfrm>
            <a:off x="311700" y="612850"/>
            <a:ext cx="8520600" cy="4270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fundamental goal of this project is to see an improvement in learning Disabled Children so that they can focus , learn and enjoy simultaneously. </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This application has been imposed with 3D models , related sound and movements which can be a medium for self-learning.</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improvement in child’s imagination and a new experience to learn will make children actively participate.</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improvement in child’s imagination and a new experience to learn will make children actively participate.</a:t>
            </a:r>
            <a:endParaRPr>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5"/>
          <p:cNvSpPr txBox="1">
            <a:spLocks noGrp="1"/>
          </p:cNvSpPr>
          <p:nvPr>
            <p:ph type="title"/>
          </p:nvPr>
        </p:nvSpPr>
        <p:spPr>
          <a:xfrm>
            <a:off x="262308" y="10160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Measuring Success of Implementation</a:t>
            </a:r>
            <a:endParaRPr>
              <a:latin typeface="Times New Roman"/>
              <a:ea typeface="Times New Roman"/>
              <a:cs typeface="Times New Roman"/>
              <a:sym typeface="Times New Roman"/>
            </a:endParaRPr>
          </a:p>
        </p:txBody>
      </p:sp>
      <p:sp>
        <p:nvSpPr>
          <p:cNvPr id="276" name="Google Shape;276;p15"/>
          <p:cNvSpPr txBox="1">
            <a:spLocks noGrp="1"/>
          </p:cNvSpPr>
          <p:nvPr>
            <p:ph type="body" idx="1"/>
          </p:nvPr>
        </p:nvSpPr>
        <p:spPr>
          <a:xfrm>
            <a:off x="508000" y="812800"/>
            <a:ext cx="7977632" cy="4080250"/>
          </a:xfrm>
          <a:prstGeom prst="rect">
            <a:avLst/>
          </a:prstGeom>
          <a:noFill/>
          <a:ln>
            <a:noFill/>
          </a:ln>
        </p:spPr>
        <p:txBody>
          <a:bodyPr spcFirstLastPara="1" wrap="square" lIns="91425" tIns="91425" rIns="91425" bIns="91425" anchor="t" anchorCtr="0">
            <a:noAutofit/>
          </a:bodyPr>
          <a:lstStyle/>
          <a:p>
            <a:pPr marL="438150" lvl="0" indent="-285750" algn="just" rtl="0">
              <a:lnSpc>
                <a:spcPct val="150000"/>
              </a:lnSpc>
              <a:spcBef>
                <a:spcPts val="0"/>
              </a:spcBef>
              <a:spcAft>
                <a:spcPts val="0"/>
              </a:spcAft>
              <a:buSzPts val="1200"/>
              <a:buChar char="●"/>
            </a:pPr>
            <a:r>
              <a:rPr lang="en-GB" sz="2400"/>
              <a:t>Measuring the outcome from learning impact</a:t>
            </a:r>
            <a:r>
              <a:rPr lang="en-GB" sz="2400" b="1">
                <a:solidFill>
                  <a:srgbClr val="00B050"/>
                </a:solidFill>
              </a:rPr>
              <a:t> using our product.</a:t>
            </a:r>
            <a:endParaRPr sz="2400"/>
          </a:p>
          <a:p>
            <a:pPr marL="438150" lvl="0" indent="-285750" algn="just" rtl="0">
              <a:lnSpc>
                <a:spcPct val="150000"/>
              </a:lnSpc>
              <a:spcBef>
                <a:spcPts val="0"/>
              </a:spcBef>
              <a:spcAft>
                <a:spcPts val="0"/>
              </a:spcAft>
              <a:buSzPts val="1200"/>
              <a:buChar char="●"/>
            </a:pPr>
            <a:r>
              <a:rPr lang="en-GB" sz="2400"/>
              <a:t>If </a:t>
            </a:r>
            <a:r>
              <a:rPr lang="en-GB" sz="2400" b="1">
                <a:solidFill>
                  <a:srgbClr val="5467CF"/>
                </a:solidFill>
              </a:rPr>
              <a:t>2 crore</a:t>
            </a:r>
            <a:r>
              <a:rPr lang="en-GB" sz="2400"/>
              <a:t> </a:t>
            </a:r>
            <a:r>
              <a:rPr lang="en-GB" sz="2400" b="1"/>
              <a:t>out of school children </a:t>
            </a:r>
            <a:r>
              <a:rPr lang="en-GB" sz="2400"/>
              <a:t>will be brought back into main stream under </a:t>
            </a:r>
            <a:r>
              <a:rPr lang="en-GB" sz="2400" b="1">
                <a:solidFill>
                  <a:srgbClr val="00B050"/>
                </a:solidFill>
              </a:rPr>
              <a:t>NEP 2020, we believe our mission has taken a shape in real india which lives in village to create inclusive in policy level. </a:t>
            </a:r>
            <a:endParaRPr sz="2400" b="1">
              <a:solidFill>
                <a:srgbClr val="00B050"/>
              </a:solidFill>
            </a:endParaRPr>
          </a:p>
          <a:p>
            <a:pPr marL="457200" lvl="0" indent="0" algn="l" rtl="0">
              <a:lnSpc>
                <a:spcPct val="115000"/>
              </a:lnSpc>
              <a:spcBef>
                <a:spcPts val="0"/>
              </a:spcBef>
              <a:spcAft>
                <a:spcPts val="0"/>
              </a:spcAft>
              <a:buSzPts val="1800"/>
              <a:buNone/>
            </a:pPr>
            <a:endParaRPr sz="2400">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6"/>
          <p:cNvSpPr txBox="1">
            <a:spLocks noGrp="1"/>
          </p:cNvSpPr>
          <p:nvPr>
            <p:ph type="title"/>
          </p:nvPr>
        </p:nvSpPr>
        <p:spPr>
          <a:xfrm>
            <a:off x="262308" y="10160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Marketing the product</a:t>
            </a:r>
            <a:endParaRPr>
              <a:latin typeface="Times New Roman"/>
              <a:ea typeface="Times New Roman"/>
              <a:cs typeface="Times New Roman"/>
              <a:sym typeface="Times New Roman"/>
            </a:endParaRPr>
          </a:p>
        </p:txBody>
      </p:sp>
      <p:sp>
        <p:nvSpPr>
          <p:cNvPr id="282" name="Google Shape;282;p16"/>
          <p:cNvSpPr txBox="1">
            <a:spLocks noGrp="1"/>
          </p:cNvSpPr>
          <p:nvPr>
            <p:ph type="body" idx="1"/>
          </p:nvPr>
        </p:nvSpPr>
        <p:spPr>
          <a:xfrm>
            <a:off x="508000" y="812800"/>
            <a:ext cx="7977632" cy="408025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800"/>
              <a:buNone/>
            </a:pPr>
            <a:endParaRPr sz="2800">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2800"/>
          </a:p>
        </p:txBody>
      </p:sp>
      <p:sp>
        <p:nvSpPr>
          <p:cNvPr id="283" name="Google Shape;283;p16"/>
          <p:cNvSpPr/>
          <p:nvPr/>
        </p:nvSpPr>
        <p:spPr>
          <a:xfrm>
            <a:off x="639615" y="1138704"/>
            <a:ext cx="8143293" cy="1938992"/>
          </a:xfrm>
          <a:prstGeom prst="rect">
            <a:avLst/>
          </a:prstGeom>
          <a:noFill/>
          <a:ln>
            <a:noFill/>
          </a:ln>
        </p:spPr>
        <p:txBody>
          <a:bodyPr spcFirstLastPara="1" wrap="square" lIns="91425" tIns="45700" rIns="91425" bIns="45700" anchor="t" anchorCtr="0">
            <a:spAutoFit/>
          </a:bodyPr>
          <a:lstStyle/>
          <a:p>
            <a:pPr marL="438150" marR="0" lvl="0" indent="-285750" algn="just" rtl="0">
              <a:lnSpc>
                <a:spcPct val="150000"/>
              </a:lnSpc>
              <a:spcBef>
                <a:spcPts val="0"/>
              </a:spcBef>
              <a:spcAft>
                <a:spcPts val="0"/>
              </a:spcAft>
              <a:buClr>
                <a:srgbClr val="000000"/>
              </a:buClr>
              <a:buSzPts val="1200"/>
              <a:buFont typeface="Arial"/>
              <a:buChar char="•"/>
            </a:pPr>
            <a:r>
              <a:rPr lang="en-GB" sz="2000" b="0" i="0" u="none" strike="noStrike" cap="none">
                <a:solidFill>
                  <a:schemeClr val="dk2"/>
                </a:solidFill>
                <a:latin typeface="Arial"/>
                <a:ea typeface="Arial"/>
                <a:cs typeface="Arial"/>
                <a:sym typeface="Arial"/>
              </a:rPr>
              <a:t>Market it by visiting schools for demo</a:t>
            </a:r>
            <a:endParaRPr/>
          </a:p>
          <a:p>
            <a:pPr marL="438150" marR="0" lvl="0" indent="-285750" algn="just" rtl="0">
              <a:lnSpc>
                <a:spcPct val="150000"/>
              </a:lnSpc>
              <a:spcBef>
                <a:spcPts val="0"/>
              </a:spcBef>
              <a:spcAft>
                <a:spcPts val="0"/>
              </a:spcAft>
              <a:buClr>
                <a:srgbClr val="000000"/>
              </a:buClr>
              <a:buSzPts val="1200"/>
              <a:buFont typeface="Arial"/>
              <a:buChar char="•"/>
            </a:pPr>
            <a:r>
              <a:rPr lang="en-GB" sz="2000" b="0" i="0" u="none" strike="noStrike" cap="none">
                <a:solidFill>
                  <a:schemeClr val="dk2"/>
                </a:solidFill>
                <a:latin typeface="Arial"/>
                <a:ea typeface="Arial"/>
                <a:cs typeface="Arial"/>
                <a:sym typeface="Arial"/>
              </a:rPr>
              <a:t>Marketing on school level meetings in each districts</a:t>
            </a:r>
            <a:endParaRPr/>
          </a:p>
          <a:p>
            <a:pPr marL="438150" marR="0" lvl="0" indent="-285750" algn="just" rtl="0">
              <a:lnSpc>
                <a:spcPct val="150000"/>
              </a:lnSpc>
              <a:spcBef>
                <a:spcPts val="0"/>
              </a:spcBef>
              <a:spcAft>
                <a:spcPts val="0"/>
              </a:spcAft>
              <a:buClr>
                <a:srgbClr val="000000"/>
              </a:buClr>
              <a:buSzPts val="1200"/>
              <a:buFont typeface="Arial"/>
              <a:buChar char="•"/>
            </a:pPr>
            <a:r>
              <a:rPr lang="en-GB" sz="2000" b="0" i="0" u="none" strike="noStrike" cap="none">
                <a:solidFill>
                  <a:schemeClr val="dk2"/>
                </a:solidFill>
                <a:latin typeface="Arial"/>
                <a:ea typeface="Arial"/>
                <a:cs typeface="Arial"/>
                <a:sym typeface="Arial"/>
              </a:rPr>
              <a:t>Spreading awareness in parents about the app through SMS marketing</a:t>
            </a:r>
            <a:endParaRPr sz="2000" b="0" i="0" u="none" strike="noStrike" cap="none">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a:t> </a:t>
            </a:r>
            <a:endParaRPr/>
          </a:p>
        </p:txBody>
      </p:sp>
      <p:sp>
        <p:nvSpPr>
          <p:cNvPr id="289" name="Google Shape;289;p17"/>
          <p:cNvSpPr txBox="1">
            <a:spLocks noGrp="1"/>
          </p:cNvSpPr>
          <p:nvPr>
            <p:ph type="body" idx="1"/>
          </p:nvPr>
        </p:nvSpPr>
        <p:spPr>
          <a:xfrm>
            <a:off x="311700" y="257775"/>
            <a:ext cx="8520600" cy="43110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SzPts val="1800"/>
              <a:buNone/>
            </a:pPr>
            <a:endParaRPr sz="6000">
              <a:latin typeface="Times New Roman"/>
              <a:ea typeface="Times New Roman"/>
              <a:cs typeface="Times New Roman"/>
              <a:sym typeface="Times New Roman"/>
            </a:endParaRPr>
          </a:p>
          <a:p>
            <a:pPr marL="0" lvl="0" indent="0" algn="ctr" rtl="0">
              <a:lnSpc>
                <a:spcPct val="150000"/>
              </a:lnSpc>
              <a:spcBef>
                <a:spcPts val="0"/>
              </a:spcBef>
              <a:spcAft>
                <a:spcPts val="0"/>
              </a:spcAft>
              <a:buSzPts val="1800"/>
              <a:buNone/>
            </a:pPr>
            <a:r>
              <a:rPr lang="en-GB" sz="6000">
                <a:solidFill>
                  <a:schemeClr val="accent4"/>
                </a:solidFill>
                <a:latin typeface="Times New Roman"/>
                <a:ea typeface="Times New Roman"/>
                <a:cs typeface="Times New Roman"/>
                <a:sym typeface="Times New Roman"/>
              </a:rPr>
              <a:t>THANK YOU </a:t>
            </a:r>
            <a:endParaRPr sz="6000">
              <a:solidFill>
                <a:schemeClr val="accent4"/>
              </a:solidFill>
              <a:latin typeface="Times New Roman"/>
              <a:ea typeface="Times New Roman"/>
              <a:cs typeface="Times New Roman"/>
              <a:sym typeface="Times New Roman"/>
            </a:endParaRPr>
          </a:p>
          <a:p>
            <a:pPr marL="0" lvl="0" indent="0" algn="ctr" rtl="0">
              <a:lnSpc>
                <a:spcPct val="150000"/>
              </a:lnSpc>
              <a:spcBef>
                <a:spcPts val="0"/>
              </a:spcBef>
              <a:spcAft>
                <a:spcPts val="0"/>
              </a:spcAft>
              <a:buSzPts val="1800"/>
              <a:buNone/>
            </a:pPr>
            <a:r>
              <a:rPr lang="en-GB" sz="2800">
                <a:solidFill>
                  <a:schemeClr val="accent4"/>
                </a:solidFill>
                <a:latin typeface="Times New Roman"/>
                <a:ea typeface="Times New Roman"/>
                <a:cs typeface="Times New Roman"/>
                <a:sym typeface="Times New Roman"/>
              </a:rPr>
              <a:t>For Feeling what we felt for rural india</a:t>
            </a:r>
            <a:endParaRPr sz="2800">
              <a:solidFill>
                <a:schemeClr val="accent4"/>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Overview</a:t>
            </a:r>
            <a:endParaRPr>
              <a:latin typeface="Times New Roman"/>
              <a:ea typeface="Times New Roman"/>
              <a:cs typeface="Times New Roman"/>
              <a:sym typeface="Times New Roman"/>
            </a:endParaRPr>
          </a:p>
        </p:txBody>
      </p:sp>
      <p:sp>
        <p:nvSpPr>
          <p:cNvPr id="170" name="Google Shape;170;p2"/>
          <p:cNvSpPr txBox="1">
            <a:spLocks noGrp="1"/>
          </p:cNvSpPr>
          <p:nvPr>
            <p:ph type="body" idx="1"/>
          </p:nvPr>
        </p:nvSpPr>
        <p:spPr>
          <a:xfrm>
            <a:off x="311700" y="519925"/>
            <a:ext cx="8520600" cy="4330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Times New Roman"/>
              <a:buChar char="★"/>
            </a:pPr>
            <a:r>
              <a:rPr lang="en-GB" dirty="0">
                <a:latin typeface="Times New Roman"/>
                <a:ea typeface="Times New Roman"/>
                <a:cs typeface="Times New Roman"/>
                <a:sym typeface="Times New Roman"/>
              </a:rPr>
              <a:t>Introduction to XR and AR</a:t>
            </a:r>
            <a:endParaRPr dirty="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dirty="0">
                <a:latin typeface="Times New Roman"/>
                <a:ea typeface="Times New Roman"/>
                <a:cs typeface="Times New Roman"/>
                <a:sym typeface="Times New Roman"/>
              </a:rPr>
              <a:t>Problem Statement For Industry</a:t>
            </a:r>
            <a:endParaRPr dirty="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dirty="0">
                <a:latin typeface="Times New Roman"/>
                <a:ea typeface="Times New Roman"/>
                <a:cs typeface="Times New Roman"/>
                <a:sym typeface="Times New Roman"/>
              </a:rPr>
              <a:t>Existing Education Delivery System</a:t>
            </a:r>
          </a:p>
          <a:p>
            <a:pPr marL="457200" lvl="0" indent="-342900" algn="l" rtl="0">
              <a:lnSpc>
                <a:spcPct val="115000"/>
              </a:lnSpc>
              <a:spcBef>
                <a:spcPts val="0"/>
              </a:spcBef>
              <a:spcAft>
                <a:spcPts val="0"/>
              </a:spcAft>
              <a:buSzPts val="1800"/>
              <a:buFont typeface="Times New Roman"/>
              <a:buChar char="★"/>
            </a:pPr>
            <a:r>
              <a:rPr lang="en-US" dirty="0">
                <a:latin typeface="Times New Roman"/>
                <a:ea typeface="Times New Roman"/>
                <a:cs typeface="Times New Roman"/>
                <a:sym typeface="Times New Roman"/>
              </a:rPr>
              <a:t>Why it’s alarming to implement in India</a:t>
            </a:r>
          </a:p>
          <a:p>
            <a:pPr marL="457200" lvl="0" indent="-342900" algn="l" rtl="0">
              <a:lnSpc>
                <a:spcPct val="115000"/>
              </a:lnSpc>
              <a:spcBef>
                <a:spcPts val="0"/>
              </a:spcBef>
              <a:spcAft>
                <a:spcPts val="0"/>
              </a:spcAft>
              <a:buSzPts val="1800"/>
              <a:buFont typeface="Times New Roman"/>
              <a:buChar char="★"/>
            </a:pPr>
            <a:r>
              <a:rPr lang="en-US" dirty="0">
                <a:latin typeface="Times New Roman"/>
                <a:ea typeface="Times New Roman"/>
                <a:cs typeface="Times New Roman"/>
                <a:sym typeface="Times New Roman"/>
              </a:rPr>
              <a:t>Problem Statement for K-12 Education Domain</a:t>
            </a:r>
            <a:endParaRPr lang="en-GB" dirty="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dirty="0">
                <a:latin typeface="Times New Roman"/>
                <a:ea typeface="Times New Roman"/>
                <a:cs typeface="Times New Roman"/>
                <a:sym typeface="Times New Roman"/>
              </a:rPr>
              <a:t>Proposed System</a:t>
            </a:r>
          </a:p>
          <a:p>
            <a:pPr marL="457200" lvl="0" indent="-342900" algn="l" rtl="0">
              <a:lnSpc>
                <a:spcPct val="115000"/>
              </a:lnSpc>
              <a:spcBef>
                <a:spcPts val="0"/>
              </a:spcBef>
              <a:spcAft>
                <a:spcPts val="0"/>
              </a:spcAft>
              <a:buSzPts val="1800"/>
              <a:buFont typeface="Times New Roman"/>
              <a:buChar char="★"/>
            </a:pPr>
            <a:r>
              <a:rPr lang="en-US" dirty="0">
                <a:latin typeface="Times New Roman"/>
                <a:ea typeface="Times New Roman"/>
                <a:cs typeface="Times New Roman"/>
                <a:sym typeface="Times New Roman"/>
              </a:rPr>
              <a:t>Implementation of AR Technology for K-12</a:t>
            </a:r>
          </a:p>
          <a:p>
            <a:pPr marL="457200" lvl="0" indent="-342900" algn="l" rtl="0">
              <a:lnSpc>
                <a:spcPct val="115000"/>
              </a:lnSpc>
              <a:spcBef>
                <a:spcPts val="0"/>
              </a:spcBef>
              <a:spcAft>
                <a:spcPts val="0"/>
              </a:spcAft>
              <a:buSzPts val="1800"/>
              <a:buFont typeface="Times New Roman"/>
              <a:buChar char="★"/>
            </a:pPr>
            <a:r>
              <a:rPr lang="en-US" dirty="0">
                <a:latin typeface="Times New Roman"/>
                <a:ea typeface="Times New Roman"/>
                <a:cs typeface="Times New Roman"/>
                <a:sym typeface="Times New Roman"/>
              </a:rPr>
              <a:t>How we trained our Machine Learning Model</a:t>
            </a:r>
          </a:p>
          <a:p>
            <a:pPr marL="457200" lvl="0" indent="-342900" algn="l" rtl="0">
              <a:lnSpc>
                <a:spcPct val="115000"/>
              </a:lnSpc>
              <a:spcBef>
                <a:spcPts val="0"/>
              </a:spcBef>
              <a:spcAft>
                <a:spcPts val="0"/>
              </a:spcAft>
              <a:buSzPts val="1800"/>
              <a:buFont typeface="Times New Roman"/>
              <a:buChar char="★"/>
            </a:pPr>
            <a:r>
              <a:rPr lang="en-US" dirty="0">
                <a:latin typeface="Times New Roman"/>
                <a:ea typeface="Times New Roman"/>
                <a:cs typeface="Times New Roman"/>
                <a:sym typeface="Times New Roman"/>
              </a:rPr>
              <a:t>Application Output For Product Demo</a:t>
            </a:r>
            <a:endParaRPr dirty="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dirty="0">
                <a:latin typeface="Times New Roman"/>
                <a:ea typeface="Times New Roman"/>
                <a:cs typeface="Times New Roman"/>
                <a:sym typeface="Times New Roman"/>
              </a:rPr>
              <a:t>System Implementation</a:t>
            </a:r>
            <a:endParaRPr dirty="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dirty="0">
                <a:latin typeface="Times New Roman"/>
                <a:ea typeface="Times New Roman"/>
                <a:cs typeface="Times New Roman"/>
                <a:sym typeface="Times New Roman"/>
              </a:rPr>
              <a:t>Measuring Success</a:t>
            </a:r>
            <a:endParaRPr dirty="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55f3ae82f8_2_0"/>
          <p:cNvSpPr txBox="1">
            <a:spLocks noGrp="1"/>
          </p:cNvSpPr>
          <p:nvPr>
            <p:ph type="title"/>
          </p:nvPr>
        </p:nvSpPr>
        <p:spPr>
          <a:xfrm>
            <a:off x="311700" y="290600"/>
            <a:ext cx="8520600" cy="392400"/>
          </a:xfrm>
          <a:prstGeom prst="rect">
            <a:avLst/>
          </a:prstGeom>
        </p:spPr>
        <p:txBody>
          <a:bodyPr spcFirstLastPara="1" wrap="square" lIns="91425" tIns="91425" rIns="91425" bIns="91425" anchor="t" anchorCtr="0">
            <a:noAutofit/>
          </a:bodyPr>
          <a:lstStyle/>
          <a:p>
            <a:pPr marL="914400" lvl="0" indent="0" algn="ctr" rtl="0">
              <a:spcBef>
                <a:spcPts val="0"/>
              </a:spcBef>
              <a:spcAft>
                <a:spcPts val="0"/>
              </a:spcAft>
              <a:buNone/>
            </a:pPr>
            <a:r>
              <a:rPr lang="en-GB" sz="2100" b="1">
                <a:solidFill>
                  <a:srgbClr val="000000"/>
                </a:solidFill>
                <a:latin typeface="Arial"/>
                <a:ea typeface="Arial"/>
                <a:cs typeface="Arial"/>
                <a:sym typeface="Arial"/>
              </a:rPr>
              <a:t> Introduction to - XR</a:t>
            </a:r>
            <a:endParaRPr sz="700" b="1"/>
          </a:p>
        </p:txBody>
      </p:sp>
      <p:sp>
        <p:nvSpPr>
          <p:cNvPr id="176" name="Google Shape;176;g155f3ae82f8_2_0"/>
          <p:cNvSpPr txBox="1">
            <a:spLocks noGrp="1"/>
          </p:cNvSpPr>
          <p:nvPr>
            <p:ph type="body" idx="1"/>
          </p:nvPr>
        </p:nvSpPr>
        <p:spPr>
          <a:xfrm>
            <a:off x="623400" y="852150"/>
            <a:ext cx="8520600" cy="949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900">
                <a:solidFill>
                  <a:srgbClr val="4D5156"/>
                </a:solidFill>
                <a:latin typeface="Arial"/>
                <a:ea typeface="Arial"/>
                <a:cs typeface="Arial"/>
                <a:sym typeface="Arial"/>
              </a:rPr>
              <a:t>Extended Reality (</a:t>
            </a:r>
            <a:r>
              <a:rPr lang="en-GB" sz="1900">
                <a:solidFill>
                  <a:srgbClr val="5F6368"/>
                </a:solidFill>
                <a:latin typeface="Arial"/>
                <a:ea typeface="Arial"/>
                <a:cs typeface="Arial"/>
                <a:sym typeface="Arial"/>
              </a:rPr>
              <a:t>XR</a:t>
            </a:r>
            <a:r>
              <a:rPr lang="en-GB" sz="1900">
                <a:solidFill>
                  <a:srgbClr val="4D5156"/>
                </a:solidFill>
                <a:latin typeface="Arial"/>
                <a:ea typeface="Arial"/>
                <a:cs typeface="Arial"/>
                <a:sym typeface="Arial"/>
              </a:rPr>
              <a:t>) is an umbrella term encapsulating </a:t>
            </a:r>
            <a:r>
              <a:rPr lang="en-GB" sz="1900">
                <a:solidFill>
                  <a:srgbClr val="5F6368"/>
                </a:solidFill>
                <a:latin typeface="Arial"/>
                <a:ea typeface="Arial"/>
                <a:cs typeface="Arial"/>
                <a:sym typeface="Arial"/>
              </a:rPr>
              <a:t>Augmented Reality</a:t>
            </a:r>
            <a:r>
              <a:rPr lang="en-GB" sz="1900">
                <a:solidFill>
                  <a:srgbClr val="4D5156"/>
                </a:solidFill>
                <a:latin typeface="Arial"/>
                <a:ea typeface="Arial"/>
                <a:cs typeface="Arial"/>
                <a:sym typeface="Arial"/>
              </a:rPr>
              <a:t> (AR), </a:t>
            </a:r>
            <a:r>
              <a:rPr lang="en-GB" sz="1900">
                <a:solidFill>
                  <a:srgbClr val="5F6368"/>
                </a:solidFill>
                <a:latin typeface="Arial"/>
                <a:ea typeface="Arial"/>
                <a:cs typeface="Arial"/>
                <a:sym typeface="Arial"/>
              </a:rPr>
              <a:t>Virtual Reality</a:t>
            </a:r>
            <a:r>
              <a:rPr lang="en-GB" sz="1900">
                <a:solidFill>
                  <a:srgbClr val="4D5156"/>
                </a:solidFill>
                <a:latin typeface="Arial"/>
                <a:ea typeface="Arial"/>
                <a:cs typeface="Arial"/>
                <a:sym typeface="Arial"/>
              </a:rPr>
              <a:t> (VR), Mixed Reality (MR), and everything in between.</a:t>
            </a:r>
            <a:endParaRPr sz="1900">
              <a:solidFill>
                <a:srgbClr val="4D5156"/>
              </a:solidFill>
              <a:latin typeface="Arial"/>
              <a:ea typeface="Arial"/>
              <a:cs typeface="Arial"/>
              <a:sym typeface="Arial"/>
            </a:endParaRPr>
          </a:p>
          <a:p>
            <a:pPr marL="0" lvl="0" indent="0" algn="l" rtl="0">
              <a:spcBef>
                <a:spcPts val="0"/>
              </a:spcBef>
              <a:spcAft>
                <a:spcPts val="0"/>
              </a:spcAft>
              <a:buNone/>
            </a:pPr>
            <a:endParaRPr sz="1200"/>
          </a:p>
        </p:txBody>
      </p:sp>
      <p:pic>
        <p:nvPicPr>
          <p:cNvPr id="177" name="Google Shape;177;g155f3ae82f8_2_0"/>
          <p:cNvPicPr preferRelativeResize="0"/>
          <p:nvPr/>
        </p:nvPicPr>
        <p:blipFill>
          <a:blip r:embed="rId3">
            <a:alphaModFix/>
          </a:blip>
          <a:stretch>
            <a:fillRect/>
          </a:stretch>
        </p:blipFill>
        <p:spPr>
          <a:xfrm>
            <a:off x="1431000" y="1707050"/>
            <a:ext cx="6531249" cy="3037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
          <p:cNvSpPr txBox="1">
            <a:spLocks noGrp="1"/>
          </p:cNvSpPr>
          <p:nvPr>
            <p:ph type="title"/>
          </p:nvPr>
        </p:nvSpPr>
        <p:spPr>
          <a:xfrm>
            <a:off x="0" y="0"/>
            <a:ext cx="91440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t>Introduction to Types of AR</a:t>
            </a:r>
            <a:endParaRPr/>
          </a:p>
        </p:txBody>
      </p:sp>
      <p:sp>
        <p:nvSpPr>
          <p:cNvPr id="183" name="Google Shape;183;p3"/>
          <p:cNvSpPr txBox="1">
            <a:spLocks noGrp="1"/>
          </p:cNvSpPr>
          <p:nvPr>
            <p:ph type="body" idx="1"/>
          </p:nvPr>
        </p:nvSpPr>
        <p:spPr>
          <a:xfrm>
            <a:off x="48650" y="535025"/>
            <a:ext cx="9046800" cy="43581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Times New Roman"/>
              <a:buChar char="➔"/>
            </a:pPr>
            <a:r>
              <a:rPr lang="en-GB" sz="1200" b="1">
                <a:latin typeface="Times New Roman"/>
                <a:ea typeface="Times New Roman"/>
                <a:cs typeface="Times New Roman"/>
                <a:sym typeface="Times New Roman"/>
              </a:rPr>
              <a:t>What is Augmented Reality (AR)</a:t>
            </a:r>
            <a:endParaRPr sz="1200" b="1">
              <a:latin typeface="Times New Roman"/>
              <a:ea typeface="Times New Roman"/>
              <a:cs typeface="Times New Roman"/>
              <a:sym typeface="Times New Roman"/>
            </a:endParaRPr>
          </a:p>
          <a:p>
            <a:pPr marL="457200" lvl="0" indent="0" algn="l" rtl="0">
              <a:lnSpc>
                <a:spcPct val="150000"/>
              </a:lnSpc>
              <a:spcBef>
                <a:spcPts val="600"/>
              </a:spcBef>
              <a:spcAft>
                <a:spcPts val="0"/>
              </a:spcAft>
              <a:buSzPts val="1800"/>
              <a:buNone/>
            </a:pPr>
            <a:r>
              <a:rPr lang="en-GB" sz="1200">
                <a:solidFill>
                  <a:srgbClr val="000000"/>
                </a:solidFill>
                <a:latin typeface="Times New Roman"/>
                <a:ea typeface="Times New Roman"/>
                <a:cs typeface="Times New Roman"/>
                <a:sym typeface="Times New Roman"/>
              </a:rPr>
              <a:t>An enhanced version of reality where live direct or indirect views of physical real-world environments are augmented with superimposed computer-generated images over a user’s view of the real-world, thus enhancing one’s current perception of reality</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457200" lvl="0" indent="-304800" algn="l" rtl="0">
              <a:lnSpc>
                <a:spcPct val="150000"/>
              </a:lnSpc>
              <a:spcBef>
                <a:spcPts val="600"/>
              </a:spcBef>
              <a:spcAft>
                <a:spcPts val="0"/>
              </a:spcAft>
              <a:buSzPts val="1200"/>
              <a:buFont typeface="Times New Roman"/>
              <a:buChar char="➔"/>
            </a:pPr>
            <a:r>
              <a:rPr lang="en-GB" sz="1200" b="1">
                <a:latin typeface="Times New Roman"/>
                <a:ea typeface="Times New Roman"/>
                <a:cs typeface="Times New Roman"/>
                <a:sym typeface="Times New Roman"/>
              </a:rPr>
              <a:t>Types of Augmented Reality </a:t>
            </a:r>
            <a:endParaRPr sz="1200" b="1">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Marker Based AR</a:t>
            </a:r>
            <a:endParaRPr sz="1200">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Markerless AR</a:t>
            </a:r>
            <a:endParaRPr sz="1200">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Projection Based AR</a:t>
            </a:r>
            <a:endParaRPr sz="1200">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Superimposition Based AR</a:t>
            </a:r>
            <a:endParaRPr sz="1200">
              <a:latin typeface="Times New Roman"/>
              <a:ea typeface="Times New Roman"/>
              <a:cs typeface="Times New Roman"/>
              <a:sym typeface="Times New Roman"/>
            </a:endParaRPr>
          </a:p>
        </p:txBody>
      </p:sp>
      <p:pic>
        <p:nvPicPr>
          <p:cNvPr id="184" name="Google Shape;184;p3"/>
          <p:cNvPicPr preferRelativeResize="0"/>
          <p:nvPr/>
        </p:nvPicPr>
        <p:blipFill rotWithShape="1">
          <a:blip r:embed="rId3">
            <a:alphaModFix/>
          </a:blip>
          <a:srcRect/>
          <a:stretch/>
        </p:blipFill>
        <p:spPr>
          <a:xfrm>
            <a:off x="2937775" y="1592175"/>
            <a:ext cx="2770350" cy="1557750"/>
          </a:xfrm>
          <a:prstGeom prst="rect">
            <a:avLst/>
          </a:prstGeom>
          <a:noFill/>
          <a:ln w="9525" cap="flat" cmpd="sng">
            <a:solidFill>
              <a:srgbClr val="FF0000"/>
            </a:solidFill>
            <a:prstDash val="solid"/>
            <a:round/>
            <a:headEnd type="none" w="sm" len="sm"/>
            <a:tailEnd type="none" w="sm" len="sm"/>
          </a:ln>
        </p:spPr>
      </p:pic>
      <p:pic>
        <p:nvPicPr>
          <p:cNvPr id="185" name="Google Shape;185;p3"/>
          <p:cNvPicPr preferRelativeResize="0"/>
          <p:nvPr/>
        </p:nvPicPr>
        <p:blipFill rotWithShape="1">
          <a:blip r:embed="rId4">
            <a:alphaModFix/>
          </a:blip>
          <a:srcRect/>
          <a:stretch/>
        </p:blipFill>
        <p:spPr>
          <a:xfrm>
            <a:off x="5986650" y="1589525"/>
            <a:ext cx="2962775" cy="1557750"/>
          </a:xfrm>
          <a:prstGeom prst="rect">
            <a:avLst/>
          </a:prstGeom>
          <a:noFill/>
          <a:ln w="9525" cap="flat" cmpd="sng">
            <a:solidFill>
              <a:srgbClr val="FF0000"/>
            </a:solidFill>
            <a:prstDash val="solid"/>
            <a:round/>
            <a:headEnd type="none" w="sm" len="sm"/>
            <a:tailEnd type="none" w="sm" len="sm"/>
          </a:ln>
        </p:spPr>
      </p:pic>
      <p:pic>
        <p:nvPicPr>
          <p:cNvPr id="186" name="Google Shape;186;p3"/>
          <p:cNvPicPr preferRelativeResize="0"/>
          <p:nvPr/>
        </p:nvPicPr>
        <p:blipFill rotWithShape="1">
          <a:blip r:embed="rId5">
            <a:alphaModFix/>
          </a:blip>
          <a:srcRect/>
          <a:stretch/>
        </p:blipFill>
        <p:spPr>
          <a:xfrm>
            <a:off x="2937775" y="3238900"/>
            <a:ext cx="2770351" cy="1547225"/>
          </a:xfrm>
          <a:prstGeom prst="rect">
            <a:avLst/>
          </a:prstGeom>
          <a:noFill/>
          <a:ln w="9525" cap="flat" cmpd="sng">
            <a:solidFill>
              <a:srgbClr val="FF0000"/>
            </a:solidFill>
            <a:prstDash val="solid"/>
            <a:round/>
            <a:headEnd type="none" w="sm" len="sm"/>
            <a:tailEnd type="none" w="sm" len="sm"/>
          </a:ln>
        </p:spPr>
      </p:pic>
      <p:pic>
        <p:nvPicPr>
          <p:cNvPr id="187" name="Google Shape;187;p3"/>
          <p:cNvPicPr preferRelativeResize="0"/>
          <p:nvPr/>
        </p:nvPicPr>
        <p:blipFill rotWithShape="1">
          <a:blip r:embed="rId6">
            <a:alphaModFix/>
          </a:blip>
          <a:srcRect t="13194"/>
          <a:stretch/>
        </p:blipFill>
        <p:spPr>
          <a:xfrm>
            <a:off x="5986650" y="3345900"/>
            <a:ext cx="2962775" cy="15472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dirty="0">
                <a:latin typeface="Times New Roman"/>
                <a:ea typeface="Times New Roman"/>
                <a:cs typeface="Times New Roman"/>
                <a:sym typeface="Times New Roman"/>
              </a:rPr>
              <a:t>Existing Education Delivery System</a:t>
            </a:r>
            <a:endParaRPr dirty="0">
              <a:latin typeface="Times New Roman"/>
              <a:ea typeface="Times New Roman"/>
              <a:cs typeface="Times New Roman"/>
              <a:sym typeface="Times New Roman"/>
            </a:endParaRPr>
          </a:p>
        </p:txBody>
      </p:sp>
      <p:sp>
        <p:nvSpPr>
          <p:cNvPr id="193" name="Google Shape;193;p4"/>
          <p:cNvSpPr txBox="1">
            <a:spLocks noGrp="1"/>
          </p:cNvSpPr>
          <p:nvPr>
            <p:ph type="body" idx="1"/>
          </p:nvPr>
        </p:nvSpPr>
        <p:spPr>
          <a:xfrm>
            <a:off x="311700" y="529475"/>
            <a:ext cx="8247084" cy="4237200"/>
          </a:xfrm>
          <a:prstGeom prst="rect">
            <a:avLst/>
          </a:prstGeom>
          <a:noFill/>
          <a:ln>
            <a:noFill/>
          </a:ln>
        </p:spPr>
        <p:txBody>
          <a:bodyPr spcFirstLastPara="1" wrap="square" lIns="91425" tIns="91425" rIns="91425" bIns="91425" anchor="t" anchorCtr="0">
            <a:noAutofit/>
          </a:bodyPr>
          <a:lstStyle/>
          <a:p>
            <a:pPr marL="457200" lvl="0" indent="-304800" algn="just" rtl="0">
              <a:lnSpc>
                <a:spcPct val="100000"/>
              </a:lnSpc>
              <a:spcBef>
                <a:spcPts val="0"/>
              </a:spcBef>
              <a:spcAft>
                <a:spcPts val="0"/>
              </a:spcAft>
              <a:buSzPts val="1200"/>
              <a:buFont typeface="Times New Roman"/>
              <a:buChar char="●"/>
            </a:pPr>
            <a:r>
              <a:rPr lang="en-GB">
                <a:latin typeface="Times New Roman"/>
                <a:ea typeface="Times New Roman"/>
                <a:cs typeface="Times New Roman"/>
                <a:sym typeface="Times New Roman"/>
              </a:rPr>
              <a:t>The current educational system in our country is Physical model education system. the current system has video projection and the pattern in which learning disabled student should hook up with the topic is slow.</a:t>
            </a:r>
            <a:r>
              <a:rPr lang="en-GB" b="1">
                <a:solidFill>
                  <a:srgbClr val="5467CF"/>
                </a:solidFill>
                <a:latin typeface="Times New Roman"/>
                <a:ea typeface="Times New Roman"/>
                <a:cs typeface="Times New Roman"/>
                <a:sym typeface="Times New Roman"/>
              </a:rPr>
              <a:t> </a:t>
            </a:r>
            <a:endParaRPr b="1">
              <a:solidFill>
                <a:srgbClr val="5467CF"/>
              </a:solidFill>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Focus is on Textbook Knowledge, where they could be fun applied to learn.</a:t>
            </a:r>
            <a:endParaRPr>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Amount of work provided is more and lead stress</a:t>
            </a:r>
            <a:endParaRPr>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Most knowledge is memorized</a:t>
            </a:r>
            <a:endParaRPr>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Examinations are focused on results rather than continuous learning</a:t>
            </a:r>
            <a:endParaRPr>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endParaRPr>
              <a:latin typeface="Times New Roman"/>
              <a:ea typeface="Times New Roman"/>
              <a:cs typeface="Times New Roman"/>
              <a:sym typeface="Times New Roman"/>
            </a:endParaRPr>
          </a:p>
          <a:p>
            <a:pPr marL="450000" lvl="0" indent="0" algn="l" rtl="0">
              <a:lnSpc>
                <a:spcPct val="100000"/>
              </a:lnSpc>
              <a:spcBef>
                <a:spcPts val="0"/>
              </a:spcBef>
              <a:spcAft>
                <a:spcPts val="0"/>
              </a:spcAft>
              <a:buSzPts val="1800"/>
              <a:buNone/>
            </a:pPr>
            <a:endParaRPr>
              <a:latin typeface="Times New Roman"/>
              <a:ea typeface="Times New Roman"/>
              <a:cs typeface="Times New Roman"/>
              <a:sym typeface="Times New Roman"/>
            </a:endParaRPr>
          </a:p>
        </p:txBody>
      </p:sp>
      <p:pic>
        <p:nvPicPr>
          <p:cNvPr id="194" name="Google Shape;194;p4" descr="Birthday Special: Remember 'Taare Zameen Par' actor Darsheel Safary? Here's  how he looks now and what is he up to"/>
          <p:cNvPicPr preferRelativeResize="0"/>
          <p:nvPr/>
        </p:nvPicPr>
        <p:blipFill rotWithShape="1">
          <a:blip r:embed="rId3">
            <a:alphaModFix/>
          </a:blip>
          <a:srcRect/>
          <a:stretch/>
        </p:blipFill>
        <p:spPr>
          <a:xfrm>
            <a:off x="910266" y="2829812"/>
            <a:ext cx="4038039" cy="2271397"/>
          </a:xfrm>
          <a:prstGeom prst="rect">
            <a:avLst/>
          </a:prstGeom>
          <a:noFill/>
          <a:ln>
            <a:noFill/>
          </a:ln>
        </p:spPr>
      </p:pic>
      <p:pic>
        <p:nvPicPr>
          <p:cNvPr id="195" name="Google Shape;195;p4" descr="11 Taare Zameen Par Dialogues Which Are Absolutely Heart Touching!"/>
          <p:cNvPicPr preferRelativeResize="0"/>
          <p:nvPr/>
        </p:nvPicPr>
        <p:blipFill rotWithShape="1">
          <a:blip r:embed="rId4">
            <a:alphaModFix/>
          </a:blip>
          <a:srcRect b="9119"/>
          <a:stretch/>
        </p:blipFill>
        <p:spPr>
          <a:xfrm>
            <a:off x="4948305" y="2829811"/>
            <a:ext cx="4195695" cy="22713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5"/>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dirty="0">
                <a:latin typeface="Times New Roman"/>
                <a:ea typeface="Times New Roman"/>
                <a:cs typeface="Times New Roman"/>
                <a:sym typeface="Times New Roman"/>
              </a:rPr>
              <a:t>Why it’s alarming to implement in India</a:t>
            </a:r>
            <a:endParaRPr dirty="0">
              <a:latin typeface="Times New Roman"/>
              <a:ea typeface="Times New Roman"/>
              <a:cs typeface="Times New Roman"/>
              <a:sym typeface="Times New Roman"/>
            </a:endParaRPr>
          </a:p>
        </p:txBody>
      </p:sp>
      <p:sp>
        <p:nvSpPr>
          <p:cNvPr id="201" name="Google Shape;201;p5"/>
          <p:cNvSpPr txBox="1">
            <a:spLocks noGrp="1"/>
          </p:cNvSpPr>
          <p:nvPr>
            <p:ph type="body" idx="1"/>
          </p:nvPr>
        </p:nvSpPr>
        <p:spPr>
          <a:xfrm>
            <a:off x="-146304" y="607800"/>
            <a:ext cx="5541264" cy="4237200"/>
          </a:xfrm>
          <a:prstGeom prst="rect">
            <a:avLst/>
          </a:prstGeom>
          <a:noFill/>
          <a:ln>
            <a:noFill/>
          </a:ln>
        </p:spPr>
        <p:txBody>
          <a:bodyPr spcFirstLastPara="1" wrap="square" lIns="91425" tIns="91425" rIns="91425" bIns="91425" anchor="t" anchorCtr="0">
            <a:noAutofit/>
          </a:bodyPr>
          <a:lstStyle/>
          <a:p>
            <a:pPr marL="438150" lvl="0" indent="-285750" algn="just" rtl="0">
              <a:lnSpc>
                <a:spcPct val="150000"/>
              </a:lnSpc>
              <a:spcBef>
                <a:spcPts val="0"/>
              </a:spcBef>
              <a:spcAft>
                <a:spcPts val="0"/>
              </a:spcAft>
              <a:buSzPts val="1200"/>
              <a:buChar char="●"/>
            </a:pPr>
            <a:r>
              <a:rPr lang="en-GB">
                <a:latin typeface="Arial"/>
                <a:ea typeface="Arial"/>
                <a:cs typeface="Arial"/>
                <a:sym typeface="Arial"/>
              </a:rPr>
              <a:t>About </a:t>
            </a:r>
            <a:r>
              <a:rPr lang="en-GB" sz="2400" b="1">
                <a:solidFill>
                  <a:srgbClr val="5467CF"/>
                </a:solidFill>
                <a:latin typeface="Arial"/>
                <a:ea typeface="Arial"/>
                <a:cs typeface="Arial"/>
                <a:sym typeface="Arial"/>
              </a:rPr>
              <a:t>2 crore</a:t>
            </a:r>
            <a:r>
              <a:rPr lang="en-GB" sz="2400">
                <a:latin typeface="Arial"/>
                <a:ea typeface="Arial"/>
                <a:cs typeface="Arial"/>
                <a:sym typeface="Arial"/>
              </a:rPr>
              <a:t> </a:t>
            </a:r>
            <a:r>
              <a:rPr lang="en-GB" b="1">
                <a:latin typeface="Arial"/>
                <a:ea typeface="Arial"/>
                <a:cs typeface="Arial"/>
                <a:sym typeface="Arial"/>
              </a:rPr>
              <a:t>out of school children </a:t>
            </a:r>
            <a:r>
              <a:rPr lang="en-GB">
                <a:latin typeface="Arial"/>
                <a:ea typeface="Arial"/>
                <a:cs typeface="Arial"/>
                <a:sym typeface="Arial"/>
              </a:rPr>
              <a:t>will be brought back into main stream under </a:t>
            </a:r>
            <a:r>
              <a:rPr lang="en-GB" sz="2400" b="1">
                <a:solidFill>
                  <a:srgbClr val="00B050"/>
                </a:solidFill>
                <a:latin typeface="Arial"/>
                <a:ea typeface="Arial"/>
                <a:cs typeface="Arial"/>
                <a:sym typeface="Arial"/>
              </a:rPr>
              <a:t>NEP 2020. </a:t>
            </a:r>
            <a:endParaRPr sz="2400" b="1">
              <a:solidFill>
                <a:srgbClr val="00B050"/>
              </a:solidFill>
              <a:latin typeface="Arial"/>
              <a:ea typeface="Arial"/>
              <a:cs typeface="Arial"/>
              <a:sym typeface="Arial"/>
            </a:endParaRPr>
          </a:p>
          <a:p>
            <a:pPr marL="438150" lvl="0" indent="-285750" algn="just" rtl="0">
              <a:lnSpc>
                <a:spcPct val="150000"/>
              </a:lnSpc>
              <a:spcBef>
                <a:spcPts val="0"/>
              </a:spcBef>
              <a:spcAft>
                <a:spcPts val="0"/>
              </a:spcAft>
              <a:buSzPts val="1200"/>
              <a:buChar char="●"/>
            </a:pPr>
            <a:r>
              <a:rPr lang="en-GB">
                <a:latin typeface="Arial"/>
                <a:ea typeface="Arial"/>
                <a:cs typeface="Arial"/>
                <a:sym typeface="Arial"/>
              </a:rPr>
              <a:t>With emphasis on Early Childhood Care and Education, </a:t>
            </a:r>
            <a:r>
              <a:rPr lang="en-GB" b="1">
                <a:latin typeface="Arial"/>
                <a:ea typeface="Arial"/>
                <a:cs typeface="Arial"/>
                <a:sym typeface="Arial"/>
              </a:rPr>
              <a:t>the 10+2 structure of school curricula is to be replaced by a 5+3+3+4 curricular structure corresponding to ages 3-8, 8-11, 11-14, and 14-18 years respectively</a:t>
            </a:r>
            <a:r>
              <a:rPr lang="en-GB">
                <a:latin typeface="Arial"/>
                <a:ea typeface="Arial"/>
                <a:cs typeface="Arial"/>
                <a:sym typeface="Arial"/>
              </a:rPr>
              <a:t>.</a:t>
            </a:r>
            <a:endParaRPr sz="1600">
              <a:latin typeface="Arial"/>
              <a:ea typeface="Arial"/>
              <a:cs typeface="Arial"/>
              <a:sym typeface="Arial"/>
            </a:endParaRPr>
          </a:p>
        </p:txBody>
      </p:sp>
      <p:pic>
        <p:nvPicPr>
          <p:cNvPr id="202" name="Google Shape;202;p5" descr="How has education technology impacted student learning in India during  COVID-19?"/>
          <p:cNvPicPr preferRelativeResize="0"/>
          <p:nvPr/>
        </p:nvPicPr>
        <p:blipFill rotWithShape="1">
          <a:blip r:embed="rId3">
            <a:alphaModFix/>
          </a:blip>
          <a:srcRect/>
          <a:stretch/>
        </p:blipFill>
        <p:spPr>
          <a:xfrm>
            <a:off x="5394960" y="804672"/>
            <a:ext cx="3749040" cy="40403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311700" y="54650"/>
            <a:ext cx="8520600" cy="5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dirty="0"/>
              <a:t>Problem Statement for K-12 Education Domain</a:t>
            </a:r>
            <a:endParaRPr dirty="0"/>
          </a:p>
        </p:txBody>
      </p:sp>
      <p:sp>
        <p:nvSpPr>
          <p:cNvPr id="208" name="Google Shape;208;p6"/>
          <p:cNvSpPr txBox="1">
            <a:spLocks noGrp="1"/>
          </p:cNvSpPr>
          <p:nvPr>
            <p:ph type="body" idx="1"/>
          </p:nvPr>
        </p:nvSpPr>
        <p:spPr>
          <a:xfrm>
            <a:off x="0" y="569150"/>
            <a:ext cx="9144000" cy="4337700"/>
          </a:xfrm>
          <a:prstGeom prst="rect">
            <a:avLst/>
          </a:prstGeom>
          <a:noFill/>
          <a:ln>
            <a:noFill/>
          </a:ln>
        </p:spPr>
        <p:txBody>
          <a:bodyPr spcFirstLastPara="1" wrap="square" lIns="91425" tIns="91425" rIns="91425" bIns="91425" anchor="t" anchorCtr="0">
            <a:noAutofit/>
          </a:bodyPr>
          <a:lstStyle/>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Different levels of Learning Disability (LD) has be affected millions of people in India and on an average each class has five students with Learning Disability symptoms.</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 The symptoms can be linked to identification, assessment or social activities. </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It is known that children have great imaginative power and needs something interactive and visualized world, where they can play and learn by themselves. </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This will help all children including Learning disabled children to be more interactive with their beginner study process. </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The application developed using AR will help Learning disabled children to learn, understand and imagine easily.</a:t>
            </a:r>
            <a:endParaRPr>
              <a:latin typeface="Times New Roman"/>
              <a:ea typeface="Times New Roman"/>
              <a:cs typeface="Times New Roman"/>
              <a:sym typeface="Times New Roman"/>
            </a:endParaRPr>
          </a:p>
          <a:p>
            <a:pPr marL="0" lvl="0" indent="0" algn="l" rtl="0">
              <a:lnSpc>
                <a:spcPct val="150000"/>
              </a:lnSpc>
              <a:spcBef>
                <a:spcPts val="0"/>
              </a:spcBef>
              <a:spcAft>
                <a:spcPts val="0"/>
              </a:spcAft>
              <a:buSzPts val="1800"/>
              <a:buNone/>
            </a:pP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SzPts val="1800"/>
              <a:buNone/>
            </a:pPr>
            <a:endParaRPr sz="1200">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1800"/>
              <a:buNone/>
            </a:pPr>
            <a:endParaRPr sz="12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7"/>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Proposed System</a:t>
            </a:r>
            <a:endParaRPr>
              <a:latin typeface="Times New Roman"/>
              <a:ea typeface="Times New Roman"/>
              <a:cs typeface="Times New Roman"/>
              <a:sym typeface="Times New Roman"/>
            </a:endParaRPr>
          </a:p>
        </p:txBody>
      </p:sp>
      <p:sp>
        <p:nvSpPr>
          <p:cNvPr id="214" name="Google Shape;214;p7"/>
          <p:cNvSpPr txBox="1">
            <a:spLocks noGrp="1"/>
          </p:cNvSpPr>
          <p:nvPr>
            <p:ph type="body" idx="1"/>
          </p:nvPr>
        </p:nvSpPr>
        <p:spPr>
          <a:xfrm>
            <a:off x="87550" y="544750"/>
            <a:ext cx="8744700" cy="41994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Augmented Reality technology for developing application for kids to enhance their learning experience.</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Allows them to have hands on experience with the device and can learn my themselves.</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Enables play and study mode.</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The implementation show the superimposition of 3D object on a tracker which will give the real object view to the user with the related audio output so that a child can easily understand and learn.</a:t>
            </a:r>
            <a:endParaRPr sz="14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Merits </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Enjoyment along with study</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Better imagination</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Models displayed looks real, which attracts attention.</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Child can self-learn</a:t>
            </a:r>
            <a:endParaRPr sz="1400">
              <a:latin typeface="Times New Roman"/>
              <a:ea typeface="Times New Roman"/>
              <a:cs typeface="Times New Roman"/>
              <a:sym typeface="Times New Roman"/>
            </a:endParaRPr>
          </a:p>
          <a:p>
            <a:pPr marL="457200" lvl="0" indent="0" algn="l" rtl="0">
              <a:lnSpc>
                <a:spcPct val="115000"/>
              </a:lnSpc>
              <a:spcBef>
                <a:spcPts val="0"/>
              </a:spcBef>
              <a:spcAft>
                <a:spcPts val="0"/>
              </a:spcAft>
              <a:buSzPts val="1800"/>
              <a:buNone/>
            </a:pPr>
            <a:endParaRPr sz="12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311700" y="109975"/>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dirty="0">
                <a:latin typeface="Times New Roman"/>
                <a:ea typeface="Times New Roman"/>
                <a:cs typeface="Times New Roman"/>
                <a:sym typeface="Times New Roman"/>
              </a:rPr>
              <a:t>Implementation of AR Technology for K-12</a:t>
            </a:r>
            <a:endParaRPr dirty="0">
              <a:latin typeface="Times New Roman"/>
              <a:ea typeface="Times New Roman"/>
              <a:cs typeface="Times New Roman"/>
              <a:sym typeface="Times New Roman"/>
            </a:endParaRPr>
          </a:p>
        </p:txBody>
      </p:sp>
      <p:sp>
        <p:nvSpPr>
          <p:cNvPr id="220" name="Google Shape;220;p8"/>
          <p:cNvSpPr txBox="1">
            <a:spLocks noGrp="1"/>
          </p:cNvSpPr>
          <p:nvPr>
            <p:ph type="body" idx="1"/>
          </p:nvPr>
        </p:nvSpPr>
        <p:spPr>
          <a:xfrm>
            <a:off x="428978" y="717774"/>
            <a:ext cx="8715022" cy="41704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GB" sz="1400" b="1">
                <a:solidFill>
                  <a:schemeClr val="dk1"/>
                </a:solidFill>
                <a:latin typeface="Times New Roman"/>
                <a:ea typeface="Times New Roman"/>
                <a:cs typeface="Times New Roman"/>
                <a:sym typeface="Times New Roman"/>
              </a:rPr>
              <a:t>Scale-invariant Feature Transform (SIFT)</a:t>
            </a:r>
            <a:endParaRPr sz="1400" b="1">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00000"/>
              </a:buClr>
              <a:buSzPts val="1200"/>
              <a:buFont typeface="Times New Roman"/>
              <a:buChar char="●"/>
            </a:pPr>
            <a:r>
              <a:rPr lang="en-GB" sz="1200">
                <a:latin typeface="Times New Roman"/>
                <a:ea typeface="Times New Roman"/>
                <a:cs typeface="Times New Roman"/>
                <a:sym typeface="Times New Roman"/>
              </a:rPr>
              <a:t>The SIFT is a feature detection algorithm in the field of computer vision which is used to find and explain regional features in images.</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Compare each element from the new image in the database and find identical features</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From all the matches, subsets of key points which agree on the object and its scale, orientation and position with respect to new image are identified to refine good matches and consistent clusters is performed.</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Every group with three or more features detected on the object are captured and model verification is performed and subsequent outliers are declined.</a:t>
            </a:r>
            <a:endParaRPr sz="1200">
              <a:latin typeface="Times New Roman"/>
              <a:ea typeface="Times New Roman"/>
              <a:cs typeface="Times New Roman"/>
              <a:sym typeface="Times New Roman"/>
            </a:endParaRPr>
          </a:p>
          <a:p>
            <a:pPr marL="457200" lvl="0" indent="0" algn="l" rtl="0">
              <a:lnSpc>
                <a:spcPct val="115000"/>
              </a:lnSpc>
              <a:spcBef>
                <a:spcPts val="0"/>
              </a:spcBef>
              <a:spcAft>
                <a:spcPts val="0"/>
              </a:spcAft>
              <a:buSzPts val="1800"/>
              <a:buNone/>
            </a:pPr>
            <a:endParaRPr sz="12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800"/>
              <a:buNone/>
            </a:pPr>
            <a:endParaRPr sz="1400" b="1">
              <a:solidFill>
                <a:schemeClr val="dk1"/>
              </a:solidFill>
              <a:latin typeface="Times New Roman"/>
              <a:ea typeface="Times New Roman"/>
              <a:cs typeface="Times New Roman"/>
              <a:sym typeface="Times New Roman"/>
            </a:endParaRPr>
          </a:p>
        </p:txBody>
      </p:sp>
      <p:pic>
        <p:nvPicPr>
          <p:cNvPr id="221" name="Google Shape;221;p8"/>
          <p:cNvPicPr preferRelativeResize="0"/>
          <p:nvPr/>
        </p:nvPicPr>
        <p:blipFill rotWithShape="1">
          <a:blip r:embed="rId3">
            <a:alphaModFix/>
          </a:blip>
          <a:srcRect/>
          <a:stretch/>
        </p:blipFill>
        <p:spPr>
          <a:xfrm>
            <a:off x="715170" y="2636038"/>
            <a:ext cx="7864386" cy="149569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953</Words>
  <Application>Microsoft Office PowerPoint</Application>
  <PresentationFormat>On-screen Show (16:9)</PresentationFormat>
  <Paragraphs>87</Paragraphs>
  <Slides>18</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Times New Roman</vt:lpstr>
      <vt:lpstr>Roboto</vt:lpstr>
      <vt:lpstr>Geometric</vt:lpstr>
      <vt:lpstr>Geometric</vt:lpstr>
      <vt:lpstr>XR for k-12 Education</vt:lpstr>
      <vt:lpstr>Overview</vt:lpstr>
      <vt:lpstr> Introduction to - XR</vt:lpstr>
      <vt:lpstr>Introduction to Types of AR</vt:lpstr>
      <vt:lpstr>Existing Education Delivery System</vt:lpstr>
      <vt:lpstr>Why it’s alarming to implement in India</vt:lpstr>
      <vt:lpstr>Problem Statement for K-12 Education Domain</vt:lpstr>
      <vt:lpstr>Proposed System</vt:lpstr>
      <vt:lpstr>Implementation of AR Technology for K-12</vt:lpstr>
      <vt:lpstr>How we trained our Machine Learning Model</vt:lpstr>
      <vt:lpstr>Application Output For Product Demo</vt:lpstr>
      <vt:lpstr>Application Output For Product Demo</vt:lpstr>
      <vt:lpstr>PowerPoint Presentation</vt:lpstr>
      <vt:lpstr>Application video Link</vt:lpstr>
      <vt:lpstr>Goals We Want to Achieve</vt:lpstr>
      <vt:lpstr>Measuring Success of Implementation</vt:lpstr>
      <vt:lpstr>Marketing the product</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XR for k-12 Education</dc:title>
  <dc:creator>Dell</dc:creator>
  <cp:lastModifiedBy>rashmi vernekar</cp:lastModifiedBy>
  <cp:revision>5</cp:revision>
  <dcterms:modified xsi:type="dcterms:W3CDTF">2022-09-19T11:21:32Z</dcterms:modified>
</cp:coreProperties>
</file>